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0" r:id="rId1"/>
  </p:sldMasterIdLst>
  <p:notesMasterIdLst>
    <p:notesMasterId r:id="rId29"/>
  </p:notesMasterIdLst>
  <p:sldIdLst>
    <p:sldId id="257" r:id="rId2"/>
    <p:sldId id="275" r:id="rId3"/>
    <p:sldId id="276" r:id="rId4"/>
    <p:sldId id="277" r:id="rId5"/>
    <p:sldId id="374" r:id="rId6"/>
    <p:sldId id="375" r:id="rId7"/>
    <p:sldId id="376" r:id="rId8"/>
    <p:sldId id="377" r:id="rId9"/>
    <p:sldId id="394" r:id="rId10"/>
    <p:sldId id="378" r:id="rId11"/>
    <p:sldId id="395" r:id="rId12"/>
    <p:sldId id="379" r:id="rId13"/>
    <p:sldId id="396" r:id="rId14"/>
    <p:sldId id="380" r:id="rId15"/>
    <p:sldId id="381" r:id="rId16"/>
    <p:sldId id="385" r:id="rId17"/>
    <p:sldId id="386" r:id="rId18"/>
    <p:sldId id="389" r:id="rId19"/>
    <p:sldId id="388" r:id="rId20"/>
    <p:sldId id="397" r:id="rId21"/>
    <p:sldId id="383" r:id="rId22"/>
    <p:sldId id="393" r:id="rId23"/>
    <p:sldId id="384" r:id="rId24"/>
    <p:sldId id="401" r:id="rId25"/>
    <p:sldId id="398" r:id="rId26"/>
    <p:sldId id="390" r:id="rId27"/>
    <p:sldId id="402"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E0000"/>
    <a:srgbClr val="A4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170"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E99DC76-24E2-42CD-B66F-EF8BE3AC43E4}" type="datetimeFigureOut">
              <a:rPr lang="en-US" smtClean="0"/>
              <a:pPr/>
              <a:t>11-Jan-21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385D21F-874E-463B-8914-8E8D8DC83F96}" type="slidenum">
              <a:rPr lang="en-US" smtClean="0"/>
              <a:pPr/>
              <a:t>‹#›</a:t>
            </a:fld>
            <a:endParaRPr lang="en-US"/>
          </a:p>
        </p:txBody>
      </p:sp>
    </p:spTree>
    <p:extLst>
      <p:ext uri="{BB962C8B-B14F-4D97-AF65-F5344CB8AC3E}">
        <p14:creationId xmlns:p14="http://schemas.microsoft.com/office/powerpoint/2010/main" val="22109444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BFD4047E-8BC5-4266-A2A9-BA4E77052878}" type="datetimeFigureOut">
              <a:rPr lang="en-US" smtClean="0"/>
              <a:pPr/>
              <a:t>11-Jan-21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0EAC1834-BE31-4EEE-A0DB-CF52CDE8FC4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FD4047E-8BC5-4266-A2A9-BA4E77052878}" type="datetimeFigureOut">
              <a:rPr lang="en-US" smtClean="0"/>
              <a:pPr/>
              <a:t>11-Jan-21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AC1834-BE31-4EEE-A0DB-CF52CDE8FC4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FD4047E-8BC5-4266-A2A9-BA4E77052878}" type="datetimeFigureOut">
              <a:rPr lang="en-US" smtClean="0"/>
              <a:pPr/>
              <a:t>11-Jan-21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AC1834-BE31-4EEE-A0DB-CF52CDE8FC4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FD4047E-8BC5-4266-A2A9-BA4E77052878}" type="datetimeFigureOut">
              <a:rPr lang="en-US" smtClean="0"/>
              <a:pPr/>
              <a:t>11-Jan-21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AC1834-BE31-4EEE-A0DB-CF52CDE8FC4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BFD4047E-8BC5-4266-A2A9-BA4E77052878}" type="datetimeFigureOut">
              <a:rPr lang="en-US" smtClean="0"/>
              <a:pPr/>
              <a:t>11-Jan-21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AC1834-BE31-4EEE-A0DB-CF52CDE8FC4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BFD4047E-8BC5-4266-A2A9-BA4E77052878}" type="datetimeFigureOut">
              <a:rPr lang="en-US" smtClean="0"/>
              <a:pPr/>
              <a:t>11-Jan-21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AC1834-BE31-4EEE-A0DB-CF52CDE8FC4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BFD4047E-8BC5-4266-A2A9-BA4E77052878}" type="datetimeFigureOut">
              <a:rPr lang="en-US" smtClean="0"/>
              <a:pPr/>
              <a:t>11-Jan-21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EAC1834-BE31-4EEE-A0DB-CF52CDE8FC4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BFD4047E-8BC5-4266-A2A9-BA4E77052878}" type="datetimeFigureOut">
              <a:rPr lang="en-US" smtClean="0"/>
              <a:pPr/>
              <a:t>11-Jan-21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EAC1834-BE31-4EEE-A0DB-CF52CDE8FC4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D4047E-8BC5-4266-A2A9-BA4E77052878}" type="datetimeFigureOut">
              <a:rPr lang="en-US" smtClean="0"/>
              <a:pPr/>
              <a:t>11-Jan-21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EAC1834-BE31-4EEE-A0DB-CF52CDE8FC4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BFD4047E-8BC5-4266-A2A9-BA4E77052878}" type="datetimeFigureOut">
              <a:rPr lang="en-US" smtClean="0"/>
              <a:pPr/>
              <a:t>11-Jan-21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AC1834-BE31-4EEE-A0DB-CF52CDE8FC4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BFD4047E-8BC5-4266-A2A9-BA4E77052878}" type="datetimeFigureOut">
              <a:rPr lang="en-US" smtClean="0"/>
              <a:pPr/>
              <a:t>11-Jan-21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0EAC1834-BE31-4EEE-A0DB-CF52CDE8FC44}"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FD4047E-8BC5-4266-A2A9-BA4E77052878}" type="datetimeFigureOut">
              <a:rPr lang="en-US" smtClean="0"/>
              <a:pPr/>
              <a:t>11-Jan-21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EAC1834-BE31-4EEE-A0DB-CF52CDE8FC44}"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5"/>
          <p:cNvGrpSpPr>
            <a:grpSpLocks/>
          </p:cNvGrpSpPr>
          <p:nvPr/>
        </p:nvGrpSpPr>
        <p:grpSpPr bwMode="auto">
          <a:xfrm>
            <a:off x="381000" y="3276600"/>
            <a:ext cx="8153400" cy="2895600"/>
            <a:chOff x="2880" y="3234"/>
            <a:chExt cx="2736" cy="894"/>
          </a:xfrm>
        </p:grpSpPr>
        <p:sp>
          <p:nvSpPr>
            <p:cNvPr id="21508" name="AutoShape 6" descr="A151"/>
            <p:cNvSpPr>
              <a:spLocks noChangeArrowheads="1"/>
            </p:cNvSpPr>
            <p:nvPr/>
          </p:nvSpPr>
          <p:spPr bwMode="auto">
            <a:xfrm>
              <a:off x="4436" y="3234"/>
              <a:ext cx="666" cy="576"/>
            </a:xfrm>
            <a:prstGeom prst="hexagon">
              <a:avLst>
                <a:gd name="adj" fmla="val 28906"/>
                <a:gd name="vf" fmla="val 115470"/>
              </a:avLst>
            </a:prstGeom>
            <a:blipFill dpi="0" rotWithShape="1">
              <a:blip r:embed="rId2"/>
              <a:srcRect/>
              <a:stretch>
                <a:fillRect/>
              </a:stretch>
            </a:blipFill>
            <a:ln w="9525">
              <a:solidFill>
                <a:schemeClr val="tx1"/>
              </a:solidFill>
              <a:miter lim="800000"/>
              <a:headEnd/>
              <a:tailEnd/>
            </a:ln>
          </p:spPr>
          <p:txBody>
            <a:bodyPr wrap="none" anchor="ctr"/>
            <a:lstStyle/>
            <a:p>
              <a:pPr eaLnBrk="1" hangingPunct="1"/>
              <a:endParaRPr lang="vi-VN"/>
            </a:p>
          </p:txBody>
        </p:sp>
        <p:sp>
          <p:nvSpPr>
            <p:cNvPr id="21509" name="AutoShape 7" descr="A144"/>
            <p:cNvSpPr>
              <a:spLocks noChangeArrowheads="1"/>
            </p:cNvSpPr>
            <p:nvPr/>
          </p:nvSpPr>
          <p:spPr bwMode="auto">
            <a:xfrm>
              <a:off x="3918" y="3542"/>
              <a:ext cx="666" cy="576"/>
            </a:xfrm>
            <a:prstGeom prst="hexagon">
              <a:avLst>
                <a:gd name="adj" fmla="val 28906"/>
                <a:gd name="vf" fmla="val 115470"/>
              </a:avLst>
            </a:prstGeom>
            <a:blipFill dpi="0" rotWithShape="1">
              <a:blip r:embed="rId3"/>
              <a:srcRect/>
              <a:stretch>
                <a:fillRect/>
              </a:stretch>
            </a:blipFill>
            <a:ln w="9525">
              <a:solidFill>
                <a:schemeClr val="tx1"/>
              </a:solidFill>
              <a:miter lim="800000"/>
              <a:headEnd/>
              <a:tailEnd/>
            </a:ln>
          </p:spPr>
          <p:txBody>
            <a:bodyPr wrap="none" anchor="ctr"/>
            <a:lstStyle/>
            <a:p>
              <a:pPr eaLnBrk="1" hangingPunct="1"/>
              <a:endParaRPr lang="vi-VN"/>
            </a:p>
          </p:txBody>
        </p:sp>
        <p:sp>
          <p:nvSpPr>
            <p:cNvPr id="21510" name="AutoShape 8" descr="A042"/>
            <p:cNvSpPr>
              <a:spLocks noChangeArrowheads="1"/>
            </p:cNvSpPr>
            <p:nvPr/>
          </p:nvSpPr>
          <p:spPr bwMode="auto">
            <a:xfrm>
              <a:off x="4950" y="3552"/>
              <a:ext cx="666" cy="576"/>
            </a:xfrm>
            <a:prstGeom prst="hexagon">
              <a:avLst>
                <a:gd name="adj" fmla="val 28906"/>
                <a:gd name="vf" fmla="val 115470"/>
              </a:avLst>
            </a:prstGeom>
            <a:blipFill dpi="0" rotWithShape="1">
              <a:blip r:embed="rId4"/>
              <a:srcRect/>
              <a:stretch>
                <a:fillRect/>
              </a:stretch>
            </a:blipFill>
            <a:ln w="9525">
              <a:solidFill>
                <a:schemeClr val="tx1"/>
              </a:solidFill>
              <a:miter lim="800000"/>
              <a:headEnd/>
              <a:tailEnd/>
            </a:ln>
          </p:spPr>
          <p:txBody>
            <a:bodyPr wrap="none" anchor="ctr"/>
            <a:lstStyle/>
            <a:p>
              <a:pPr eaLnBrk="1" hangingPunct="1"/>
              <a:endParaRPr lang="vi-VN"/>
            </a:p>
          </p:txBody>
        </p:sp>
        <p:sp>
          <p:nvSpPr>
            <p:cNvPr id="21511" name="AutoShape 9" descr="A040"/>
            <p:cNvSpPr>
              <a:spLocks noChangeArrowheads="1"/>
            </p:cNvSpPr>
            <p:nvPr/>
          </p:nvSpPr>
          <p:spPr bwMode="auto">
            <a:xfrm>
              <a:off x="3404" y="3234"/>
              <a:ext cx="666" cy="576"/>
            </a:xfrm>
            <a:prstGeom prst="hexagon">
              <a:avLst>
                <a:gd name="adj" fmla="val 28906"/>
                <a:gd name="vf" fmla="val 115470"/>
              </a:avLst>
            </a:prstGeom>
            <a:blipFill dpi="0" rotWithShape="1">
              <a:blip r:embed="rId5"/>
              <a:srcRect/>
              <a:stretch>
                <a:fillRect/>
              </a:stretch>
            </a:blipFill>
            <a:ln w="9525">
              <a:solidFill>
                <a:schemeClr val="tx1"/>
              </a:solidFill>
              <a:miter lim="800000"/>
              <a:headEnd/>
              <a:tailEnd/>
            </a:ln>
          </p:spPr>
          <p:txBody>
            <a:bodyPr wrap="none" anchor="ctr"/>
            <a:lstStyle/>
            <a:p>
              <a:pPr eaLnBrk="1" hangingPunct="1"/>
              <a:endParaRPr lang="vi-VN"/>
            </a:p>
          </p:txBody>
        </p:sp>
        <p:sp>
          <p:nvSpPr>
            <p:cNvPr id="21512" name="AutoShape 10" descr="A086"/>
            <p:cNvSpPr>
              <a:spLocks noChangeArrowheads="1"/>
            </p:cNvSpPr>
            <p:nvPr/>
          </p:nvSpPr>
          <p:spPr bwMode="auto">
            <a:xfrm>
              <a:off x="2880" y="3532"/>
              <a:ext cx="666" cy="576"/>
            </a:xfrm>
            <a:prstGeom prst="hexagon">
              <a:avLst>
                <a:gd name="adj" fmla="val 28906"/>
                <a:gd name="vf" fmla="val 115470"/>
              </a:avLst>
            </a:prstGeom>
            <a:blipFill dpi="0" rotWithShape="1">
              <a:blip r:embed="rId6">
                <a:alphaModFix amt="99000"/>
              </a:blip>
              <a:srcRect/>
              <a:stretch>
                <a:fillRect/>
              </a:stretch>
            </a:blipFill>
            <a:ln w="9525">
              <a:solidFill>
                <a:schemeClr val="tx1"/>
              </a:solidFill>
              <a:miter lim="800000"/>
              <a:headEnd/>
              <a:tailEnd/>
            </a:ln>
          </p:spPr>
          <p:txBody>
            <a:bodyPr wrap="none" anchor="ctr"/>
            <a:lstStyle/>
            <a:p>
              <a:pPr eaLnBrk="1" hangingPunct="1"/>
              <a:endParaRPr lang="vi-VN"/>
            </a:p>
          </p:txBody>
        </p:sp>
      </p:grpSp>
      <p:sp>
        <p:nvSpPr>
          <p:cNvPr id="21506" name="Rectangle 1"/>
          <p:cNvSpPr>
            <a:spLocks noChangeArrowheads="1"/>
          </p:cNvSpPr>
          <p:nvPr/>
        </p:nvSpPr>
        <p:spPr bwMode="auto">
          <a:xfrm>
            <a:off x="457200" y="789563"/>
            <a:ext cx="8077200" cy="2062103"/>
          </a:xfrm>
          <a:prstGeom prst="rect">
            <a:avLst/>
          </a:prstGeom>
          <a:noFill/>
          <a:ln w="9525">
            <a:noFill/>
            <a:miter lim="800000"/>
            <a:headEnd/>
            <a:tailEnd/>
          </a:ln>
        </p:spPr>
        <p:txBody>
          <a:bodyPr wrap="square">
            <a:spAutoFit/>
          </a:bodyPr>
          <a:lstStyle/>
          <a:p>
            <a:pPr algn="ctr" eaLnBrk="1" hangingPunct="1">
              <a:spcBef>
                <a:spcPts val="1200"/>
              </a:spcBef>
            </a:pPr>
            <a:r>
              <a:rPr lang="vi-VN" sz="3600" b="1" dirty="0" smtClean="0">
                <a:latin typeface="Arial" pitchFamily="34" charset="0"/>
                <a:cs typeface="Arial" pitchFamily="34" charset="0"/>
              </a:rPr>
              <a:t>Chương trình giáo dục phổ thông </a:t>
            </a:r>
          </a:p>
          <a:p>
            <a:pPr algn="ctr" eaLnBrk="1" hangingPunct="1">
              <a:spcBef>
                <a:spcPts val="1200"/>
              </a:spcBef>
            </a:pPr>
            <a:r>
              <a:rPr lang="vi-VN" sz="3600" b="1" dirty="0" smtClean="0">
                <a:solidFill>
                  <a:schemeClr val="tx2">
                    <a:lumMod val="60000"/>
                    <a:lumOff val="40000"/>
                  </a:schemeClr>
                </a:solidFill>
                <a:latin typeface="Arial" pitchFamily="34" charset="0"/>
                <a:cs typeface="Arial" pitchFamily="34" charset="0"/>
              </a:rPr>
              <a:t>theo </a:t>
            </a:r>
            <a:r>
              <a:rPr lang="vi-VN" sz="3600" b="1" dirty="0">
                <a:solidFill>
                  <a:schemeClr val="tx2">
                    <a:lumMod val="60000"/>
                    <a:lumOff val="40000"/>
                  </a:schemeClr>
                </a:solidFill>
                <a:latin typeface="Arial" pitchFamily="34" charset="0"/>
                <a:cs typeface="Arial" pitchFamily="34" charset="0"/>
              </a:rPr>
              <a:t>định hướng </a:t>
            </a:r>
            <a:r>
              <a:rPr lang="vi-VN" sz="3600" b="1" dirty="0" smtClean="0">
                <a:solidFill>
                  <a:schemeClr val="tx2">
                    <a:lumMod val="60000"/>
                    <a:lumOff val="40000"/>
                  </a:schemeClr>
                </a:solidFill>
                <a:latin typeface="Arial" pitchFamily="34" charset="0"/>
                <a:cs typeface="Arial" pitchFamily="34" charset="0"/>
              </a:rPr>
              <a:t>phát </a:t>
            </a:r>
            <a:r>
              <a:rPr lang="vi-VN" sz="3600" b="1" dirty="0">
                <a:solidFill>
                  <a:schemeClr val="tx2">
                    <a:lumMod val="60000"/>
                    <a:lumOff val="40000"/>
                  </a:schemeClr>
                </a:solidFill>
                <a:latin typeface="Arial" pitchFamily="34" charset="0"/>
                <a:cs typeface="Arial" pitchFamily="34" charset="0"/>
              </a:rPr>
              <a:t>triển </a:t>
            </a:r>
            <a:endParaRPr lang="vi-VN" sz="3600" b="1" dirty="0" smtClean="0">
              <a:solidFill>
                <a:schemeClr val="tx2">
                  <a:lumMod val="60000"/>
                  <a:lumOff val="40000"/>
                </a:schemeClr>
              </a:solidFill>
              <a:latin typeface="Arial" pitchFamily="34" charset="0"/>
              <a:cs typeface="Arial" pitchFamily="34" charset="0"/>
            </a:endParaRPr>
          </a:p>
          <a:p>
            <a:pPr algn="ctr" eaLnBrk="1" hangingPunct="1">
              <a:spcBef>
                <a:spcPts val="1200"/>
              </a:spcBef>
            </a:pPr>
            <a:r>
              <a:rPr lang="vi-VN" sz="3600" b="1" dirty="0" smtClean="0">
                <a:latin typeface="Arial" pitchFamily="34" charset="0"/>
                <a:cs typeface="Arial" pitchFamily="34" charset="0"/>
              </a:rPr>
              <a:t>năng lực và phẩm chất học sinh</a:t>
            </a:r>
            <a:endParaRPr lang="en-US" sz="36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76200"/>
            <a:ext cx="8534400" cy="399405"/>
          </a:xfrm>
          <a:prstGeom prst="rect">
            <a:avLst/>
          </a:prstGeom>
        </p:spPr>
        <p:txBody>
          <a:bodyPr wrap="square">
            <a:spAutoFit/>
          </a:bodyPr>
          <a:lstStyle/>
          <a:p>
            <a:pPr algn="ctr">
              <a:lnSpc>
                <a:spcPct val="107000"/>
              </a:lnSpc>
              <a:spcAft>
                <a:spcPts val="800"/>
              </a:spcAft>
            </a:pPr>
            <a:r>
              <a:rPr lang="vi-VN" sz="2000" b="1" dirty="0">
                <a:solidFill>
                  <a:srgbClr val="FF0000"/>
                </a:solidFill>
                <a:ea typeface="Arial" panose="020B0604020202020204" pitchFamily="34" charset="0"/>
                <a:cs typeface="Times New Roman" panose="02020603050405020304" pitchFamily="18" charset="0"/>
              </a:rPr>
              <a:t>2. MỤC TIÊU CHƯƠNG TRÌNH GIÁO DỤC PHỔ THÔNG</a:t>
            </a:r>
          </a:p>
        </p:txBody>
      </p:sp>
      <p:sp>
        <p:nvSpPr>
          <p:cNvPr id="3" name="Rectangle 2"/>
          <p:cNvSpPr/>
          <p:nvPr/>
        </p:nvSpPr>
        <p:spPr>
          <a:xfrm>
            <a:off x="0" y="507928"/>
            <a:ext cx="9144000" cy="6350072"/>
          </a:xfrm>
          <a:prstGeom prst="rect">
            <a:avLst/>
          </a:prstGeom>
        </p:spPr>
        <p:txBody>
          <a:bodyPr wrap="square">
            <a:spAutoFit/>
          </a:bodyPr>
          <a:lstStyle/>
          <a:p>
            <a:pPr marL="165735" marR="163195" indent="359410" algn="just">
              <a:lnSpc>
                <a:spcPct val="115000"/>
              </a:lnSpc>
              <a:spcBef>
                <a:spcPts val="815"/>
              </a:spcBef>
              <a:spcAft>
                <a:spcPts val="0"/>
              </a:spcAft>
            </a:pPr>
            <a:r>
              <a:rPr lang="vi-VN" dirty="0">
                <a:solidFill>
                  <a:srgbClr val="FF0000"/>
                </a:solidFill>
                <a:ea typeface="Times New Roman" panose="02020603050405020304" pitchFamily="18" charset="0"/>
              </a:rPr>
              <a:t>Chương trình giáo dục phổ thông </a:t>
            </a:r>
            <a:r>
              <a:rPr lang="vi-VN" dirty="0">
                <a:ea typeface="Times New Roman" panose="02020603050405020304" pitchFamily="18" charset="0"/>
              </a:rPr>
              <a:t>cụ thể hoá mục tiêu giáo dục phổ thông, giúp học sinh làm chủ kiến thức phổ thông, biết vận dụng hiệu quả kiến thức, kĩ năng đã học vào đời sống và tự học suốt đời, có định hướng lựa chọn nghề nghiệp phù hợp, biết xây dựng và phát triển hài hoà các mối quan hệ xã hội, có cá tính, nhân cách và đời sống tâm hồn phong phú, nhờ đó có được cuộc sống có ý nghĩa và đóng góp tích cực vào sự phát triển của đất nước và nhân loại.</a:t>
            </a:r>
          </a:p>
          <a:p>
            <a:pPr marL="165735" marR="163830" indent="359410" algn="just">
              <a:lnSpc>
                <a:spcPct val="115000"/>
              </a:lnSpc>
              <a:spcBef>
                <a:spcPts val="595"/>
              </a:spcBef>
              <a:spcAft>
                <a:spcPts val="0"/>
              </a:spcAft>
            </a:pPr>
            <a:r>
              <a:rPr lang="vi-VN" dirty="0">
                <a:solidFill>
                  <a:srgbClr val="FF0000"/>
                </a:solidFill>
                <a:ea typeface="Times New Roman" panose="02020603050405020304" pitchFamily="18" charset="0"/>
              </a:rPr>
              <a:t>Chương trình giáo dục tiểu</a:t>
            </a:r>
            <a:r>
              <a:rPr lang="vi-VN" dirty="0">
                <a:ea typeface="Times New Roman" panose="02020603050405020304" pitchFamily="18" charset="0"/>
              </a:rPr>
              <a:t> </a:t>
            </a:r>
            <a:r>
              <a:rPr lang="vi-VN" dirty="0" smtClean="0">
                <a:ea typeface="Times New Roman" panose="02020603050405020304" pitchFamily="18" charset="0"/>
              </a:rPr>
              <a:t>..........</a:t>
            </a:r>
            <a:endParaRPr lang="vi-VN" dirty="0">
              <a:ea typeface="Times New Roman" panose="02020603050405020304" pitchFamily="18" charset="0"/>
            </a:endParaRPr>
          </a:p>
          <a:p>
            <a:pPr marL="165735" marR="163830" indent="359410" algn="just">
              <a:lnSpc>
                <a:spcPct val="115000"/>
              </a:lnSpc>
              <a:spcBef>
                <a:spcPts val="605"/>
              </a:spcBef>
              <a:spcAft>
                <a:spcPts val="0"/>
              </a:spcAft>
            </a:pPr>
            <a:r>
              <a:rPr lang="vi-VN" dirty="0">
                <a:solidFill>
                  <a:srgbClr val="FF0000"/>
                </a:solidFill>
                <a:ea typeface="Times New Roman" panose="02020603050405020304" pitchFamily="18" charset="0"/>
              </a:rPr>
              <a:t>Chương trình giáo dục trung học cơ sở </a:t>
            </a:r>
            <a:r>
              <a:rPr lang="vi-VN" dirty="0">
                <a:ea typeface="Times New Roman" panose="02020603050405020304" pitchFamily="18" charset="0"/>
              </a:rPr>
              <a:t>giúp học sinh </a:t>
            </a:r>
            <a:r>
              <a:rPr lang="vi-VN" b="1" dirty="0">
                <a:solidFill>
                  <a:srgbClr val="00B050"/>
                </a:solidFill>
                <a:ea typeface="Times New Roman" panose="02020603050405020304" pitchFamily="18" charset="0"/>
              </a:rPr>
              <a:t>phát triển các phẩm chất, năng lực </a:t>
            </a:r>
            <a:r>
              <a:rPr lang="vi-VN" dirty="0">
                <a:ea typeface="Times New Roman" panose="02020603050405020304" pitchFamily="18" charset="0"/>
              </a:rPr>
              <a:t>đã được hình thành và phát triển ở cấp tiểu học, tự điều chỉnh bản thân theo các chuẩn mực chung của xã hội, biết vận dụng các phương pháp học tập tích cực để hoàn chỉnh tri thức và kĩ năng nền tảng, có những hiểu biết ban đầu về các ngành nghề và có ý thức hướng nghiệp để tiếp tục học lên trung học phổ thông, học nghề hoặc tham gia vào cuộc sống lao động.</a:t>
            </a:r>
          </a:p>
          <a:p>
            <a:pPr marL="165735" marR="163830" indent="359410" algn="just">
              <a:lnSpc>
                <a:spcPct val="115000"/>
              </a:lnSpc>
              <a:spcBef>
                <a:spcPts val="595"/>
              </a:spcBef>
              <a:spcAft>
                <a:spcPts val="0"/>
              </a:spcAft>
            </a:pPr>
            <a:r>
              <a:rPr lang="vi-VN" dirty="0">
                <a:solidFill>
                  <a:srgbClr val="FF0000"/>
                </a:solidFill>
                <a:ea typeface="Times New Roman" panose="02020603050405020304" pitchFamily="18" charset="0"/>
              </a:rPr>
              <a:t>Chương trình giáo dục trung học phổ thông </a:t>
            </a:r>
            <a:r>
              <a:rPr lang="vi-VN" dirty="0">
                <a:ea typeface="Times New Roman" panose="02020603050405020304" pitchFamily="18" charset="0"/>
              </a:rPr>
              <a:t>giúp học sinh tiếp tục </a:t>
            </a:r>
            <a:r>
              <a:rPr lang="vi-VN" b="1" dirty="0">
                <a:solidFill>
                  <a:srgbClr val="00B050"/>
                </a:solidFill>
                <a:ea typeface="Times New Roman" panose="02020603050405020304" pitchFamily="18" charset="0"/>
              </a:rPr>
              <a:t>phát triển những phẩm chất, năng lực </a:t>
            </a:r>
            <a:r>
              <a:rPr lang="vi-VN" dirty="0">
                <a:ea typeface="Times New Roman" panose="02020603050405020304" pitchFamily="18" charset="0"/>
              </a:rPr>
              <a:t>cần thiết đối với người lao động, ý thức và nhân cách công dân, khả năng tự học và ý thức học tập suốt đời, khả năng lựa chọn nghề nghiệp phù hợp với năng lực và sở thích, điều kiện và hoàn cảnh của bản thân để tiếp tục học lên, học nghề hoặc tham gia vào cuộc sống lao động, khả năng thích ứng với những đổi thay trong bối cảnh toàn cầu hoá và cách mạng công nghiệp</a:t>
            </a:r>
            <a:r>
              <a:rPr lang="vi-VN" spc="-110" dirty="0">
                <a:ea typeface="Times New Roman" panose="02020603050405020304" pitchFamily="18" charset="0"/>
              </a:rPr>
              <a:t> </a:t>
            </a:r>
            <a:r>
              <a:rPr lang="vi-VN" dirty="0">
                <a:ea typeface="Times New Roman" panose="02020603050405020304" pitchFamily="18" charset="0"/>
              </a:rPr>
              <a:t>mới.</a:t>
            </a:r>
          </a:p>
        </p:txBody>
      </p:sp>
    </p:spTree>
    <p:extLst>
      <p:ext uri="{BB962C8B-B14F-4D97-AF65-F5344CB8AC3E}">
        <p14:creationId xmlns:p14="http://schemas.microsoft.com/office/powerpoint/2010/main" val="2548716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52400"/>
            <a:ext cx="8382000" cy="480131"/>
          </a:xfrm>
          <a:prstGeom prst="rect">
            <a:avLst/>
          </a:prstGeom>
        </p:spPr>
        <p:txBody>
          <a:bodyPr wrap="square">
            <a:spAutoFit/>
          </a:bodyPr>
          <a:lstStyle/>
          <a:p>
            <a:pPr marL="0" lvl="1" algn="ctr" defTabSz="1111250">
              <a:lnSpc>
                <a:spcPct val="90000"/>
              </a:lnSpc>
              <a:defRPr/>
            </a:pPr>
            <a:r>
              <a:rPr lang="en-US" sz="2800" b="1" dirty="0" smtClean="0">
                <a:solidFill>
                  <a:srgbClr val="FF0000"/>
                </a:solidFill>
                <a:latin typeface="Times New Roman" panose="02020603050405020304" pitchFamily="18" charset="0"/>
                <a:cs typeface="Times New Roman" panose="02020603050405020304" pitchFamily="18" charset="0"/>
              </a:rPr>
              <a:t>CHƯƠNG TRÌNH TỔNG THỂ</a:t>
            </a:r>
            <a:endParaRPr lang="en-US" sz="2800" b="1" dirty="0">
              <a:solidFill>
                <a:srgbClr val="FF0000"/>
              </a:solidFill>
              <a:latin typeface="Times New Roman" panose="02020603050405020304" pitchFamily="18" charset="0"/>
              <a:cs typeface="Times New Roman" panose="02020603050405020304" pitchFamily="18" charset="0"/>
            </a:endParaRPr>
          </a:p>
        </p:txBody>
      </p:sp>
      <p:sp>
        <p:nvSpPr>
          <p:cNvPr id="10" name="Rectangle 9"/>
          <p:cNvSpPr/>
          <p:nvPr/>
        </p:nvSpPr>
        <p:spPr>
          <a:xfrm>
            <a:off x="0" y="924671"/>
            <a:ext cx="9144000" cy="5628529"/>
          </a:xfrm>
          <a:prstGeom prst="rect">
            <a:avLst/>
          </a:prstGeom>
        </p:spPr>
        <p:txBody>
          <a:bodyPr wrap="square">
            <a:spAutoFit/>
          </a:bodyPr>
          <a:lstStyle/>
          <a:p>
            <a:pPr algn="just">
              <a:lnSpc>
                <a:spcPct val="107000"/>
              </a:lnSpc>
              <a:spcAft>
                <a:spcPts val="800"/>
              </a:spcAft>
            </a:pPr>
            <a:r>
              <a:rPr lang="vi-VN" sz="2400" dirty="0" smtClean="0">
                <a:ea typeface="Arial" panose="020B0604020202020204" pitchFamily="34" charset="0"/>
                <a:cs typeface="Times New Roman" panose="02020603050405020304" pitchFamily="18" charset="0"/>
              </a:rPr>
              <a:t>    </a:t>
            </a:r>
            <a:r>
              <a:rPr lang="vi-VN" sz="2400" dirty="0" smtClean="0">
                <a:solidFill>
                  <a:srgbClr val="FF0000"/>
                </a:solidFill>
                <a:ea typeface="Arial" panose="020B0604020202020204" pitchFamily="34" charset="0"/>
                <a:cs typeface="Times New Roman" panose="02020603050405020304" pitchFamily="18" charset="0"/>
              </a:rPr>
              <a:t>1</a:t>
            </a:r>
            <a:r>
              <a:rPr lang="vi-VN" sz="2400" dirty="0">
                <a:solidFill>
                  <a:srgbClr val="FF0000"/>
                </a:solidFill>
                <a:ea typeface="Arial" panose="020B0604020202020204" pitchFamily="34" charset="0"/>
                <a:cs typeface="Times New Roman" panose="02020603050405020304" pitchFamily="18" charset="0"/>
              </a:rPr>
              <a:t>. QUAN ĐIỂM XÂY DỰNG CHƯƠNG TRÌNH GIÁO DỤC PHỔ THÔNG</a:t>
            </a:r>
          </a:p>
          <a:p>
            <a:pPr algn="just">
              <a:lnSpc>
                <a:spcPct val="107000"/>
              </a:lnSpc>
              <a:spcAft>
                <a:spcPts val="800"/>
              </a:spcAft>
            </a:pPr>
            <a:r>
              <a:rPr lang="vi-VN" sz="2400" dirty="0" smtClean="0">
                <a:ea typeface="Arial" panose="020B0604020202020204" pitchFamily="34" charset="0"/>
                <a:cs typeface="Times New Roman" panose="02020603050405020304" pitchFamily="18" charset="0"/>
              </a:rPr>
              <a:t>    </a:t>
            </a:r>
            <a:r>
              <a:rPr lang="vi-VN" sz="2400" dirty="0" smtClean="0">
                <a:solidFill>
                  <a:srgbClr val="FF0000"/>
                </a:solidFill>
                <a:ea typeface="Arial" panose="020B0604020202020204" pitchFamily="34" charset="0"/>
                <a:cs typeface="Times New Roman" panose="02020603050405020304" pitchFamily="18" charset="0"/>
              </a:rPr>
              <a:t>2</a:t>
            </a:r>
            <a:r>
              <a:rPr lang="vi-VN" sz="2400" dirty="0">
                <a:solidFill>
                  <a:srgbClr val="FF0000"/>
                </a:solidFill>
                <a:ea typeface="Arial" panose="020B0604020202020204" pitchFamily="34" charset="0"/>
                <a:cs typeface="Times New Roman" panose="02020603050405020304" pitchFamily="18" charset="0"/>
              </a:rPr>
              <a:t>. MỤC TIÊU CHƯƠNG TRÌNH GIÁO DỤC PHỔ THÔNG</a:t>
            </a:r>
          </a:p>
          <a:p>
            <a:pPr algn="just">
              <a:lnSpc>
                <a:spcPct val="107000"/>
              </a:lnSpc>
              <a:spcAft>
                <a:spcPts val="800"/>
              </a:spcAft>
            </a:pPr>
            <a:r>
              <a:rPr lang="vi-VN" sz="2400" dirty="0" smtClean="0">
                <a:ea typeface="Arial" panose="020B0604020202020204" pitchFamily="34" charset="0"/>
                <a:cs typeface="Times New Roman" panose="02020603050405020304" pitchFamily="18" charset="0"/>
              </a:rPr>
              <a:t>    3</a:t>
            </a:r>
            <a:r>
              <a:rPr lang="vi-VN" sz="2400" dirty="0">
                <a:ea typeface="Arial" panose="020B0604020202020204" pitchFamily="34" charset="0"/>
                <a:cs typeface="Times New Roman" panose="02020603050405020304" pitchFamily="18" charset="0"/>
              </a:rPr>
              <a:t>. YÊU CẦU CẦN ĐẠT VỀ PHẨM CHẤT VÀ NĂNG LỰC </a:t>
            </a:r>
          </a:p>
          <a:p>
            <a:pPr algn="just">
              <a:lnSpc>
                <a:spcPct val="107000"/>
              </a:lnSpc>
              <a:spcAft>
                <a:spcPts val="800"/>
              </a:spcAft>
            </a:pPr>
            <a:r>
              <a:rPr lang="vi-VN" sz="2400" dirty="0" smtClean="0">
                <a:ea typeface="Arial" panose="020B0604020202020204" pitchFamily="34" charset="0"/>
                <a:cs typeface="Times New Roman" panose="02020603050405020304" pitchFamily="18" charset="0"/>
              </a:rPr>
              <a:t>    4</a:t>
            </a:r>
            <a:r>
              <a:rPr lang="vi-VN" sz="2400" dirty="0">
                <a:ea typeface="Arial" panose="020B0604020202020204" pitchFamily="34" charset="0"/>
                <a:cs typeface="Times New Roman" panose="02020603050405020304" pitchFamily="18" charset="0"/>
              </a:rPr>
              <a:t>. KẾ HOẠCH GIÁO DỤC</a:t>
            </a:r>
          </a:p>
          <a:p>
            <a:pPr algn="just">
              <a:lnSpc>
                <a:spcPct val="107000"/>
              </a:lnSpc>
              <a:spcAft>
                <a:spcPts val="800"/>
              </a:spcAft>
            </a:pPr>
            <a:r>
              <a:rPr lang="vi-VN" sz="2400" dirty="0" smtClean="0">
                <a:ea typeface="Arial" panose="020B0604020202020204" pitchFamily="34" charset="0"/>
                <a:cs typeface="Times New Roman" panose="02020603050405020304" pitchFamily="18" charset="0"/>
              </a:rPr>
              <a:t>    5</a:t>
            </a:r>
            <a:r>
              <a:rPr lang="vi-VN" sz="2400" dirty="0">
                <a:ea typeface="Arial" panose="020B0604020202020204" pitchFamily="34" charset="0"/>
                <a:cs typeface="Times New Roman" panose="02020603050405020304" pitchFamily="18" charset="0"/>
              </a:rPr>
              <a:t>. ĐỊNH HƯỚNG VỀ NỘI DUNG GIÁO DỤC</a:t>
            </a:r>
          </a:p>
          <a:p>
            <a:pPr algn="just">
              <a:lnSpc>
                <a:spcPct val="107000"/>
              </a:lnSpc>
              <a:spcAft>
                <a:spcPts val="800"/>
              </a:spcAft>
            </a:pPr>
            <a:r>
              <a:rPr lang="vi-VN" sz="2400" dirty="0" smtClean="0">
                <a:ea typeface="Arial" panose="020B0604020202020204" pitchFamily="34" charset="0"/>
                <a:cs typeface="Times New Roman" panose="02020603050405020304" pitchFamily="18" charset="0"/>
              </a:rPr>
              <a:t>    6</a:t>
            </a:r>
            <a:r>
              <a:rPr lang="vi-VN" sz="2400" dirty="0">
                <a:ea typeface="Arial" panose="020B0604020202020204" pitchFamily="34" charset="0"/>
                <a:cs typeface="Times New Roman" panose="02020603050405020304" pitchFamily="18" charset="0"/>
              </a:rPr>
              <a:t>. ĐỊNH HƯỚNG VỀ PHƯƠNG PHÁP GIÁO DỤC VÀ ĐÁNH GIÁ KẾT QUẢ GIÁO DỤC</a:t>
            </a:r>
          </a:p>
          <a:p>
            <a:pPr algn="just">
              <a:lnSpc>
                <a:spcPct val="107000"/>
              </a:lnSpc>
              <a:spcAft>
                <a:spcPts val="800"/>
              </a:spcAft>
            </a:pPr>
            <a:r>
              <a:rPr lang="vi-VN" sz="2400" dirty="0" smtClean="0">
                <a:ea typeface="Arial" panose="020B0604020202020204" pitchFamily="34" charset="0"/>
                <a:cs typeface="Times New Roman" panose="02020603050405020304" pitchFamily="18" charset="0"/>
              </a:rPr>
              <a:t>    7</a:t>
            </a:r>
            <a:r>
              <a:rPr lang="vi-VN" sz="2400" dirty="0">
                <a:ea typeface="Arial" panose="020B0604020202020204" pitchFamily="34" charset="0"/>
                <a:cs typeface="Times New Roman" panose="02020603050405020304" pitchFamily="18" charset="0"/>
              </a:rPr>
              <a:t>. ĐIỀU KIỆN THỰC HIỆN CHƯƠNG TRÌNH GIÁO DỤC PHỔ THÔNG</a:t>
            </a:r>
          </a:p>
          <a:p>
            <a:pPr algn="just">
              <a:lnSpc>
                <a:spcPct val="107000"/>
              </a:lnSpc>
              <a:spcAft>
                <a:spcPts val="800"/>
              </a:spcAft>
            </a:pPr>
            <a:r>
              <a:rPr lang="vi-VN" sz="2400" dirty="0" smtClean="0">
                <a:ea typeface="Arial" panose="020B0604020202020204" pitchFamily="34" charset="0"/>
                <a:cs typeface="Times New Roman" panose="02020603050405020304" pitchFamily="18" charset="0"/>
              </a:rPr>
              <a:t>    8</a:t>
            </a:r>
            <a:r>
              <a:rPr lang="vi-VN" sz="2400" dirty="0">
                <a:ea typeface="Arial" panose="020B0604020202020204" pitchFamily="34" charset="0"/>
                <a:cs typeface="Times New Roman" panose="02020603050405020304" pitchFamily="18" charset="0"/>
              </a:rPr>
              <a:t>. PHÁT TRIỂN CHƯƠNG TRÌNH GIÁO DỤC PHỔ THÔNG</a:t>
            </a:r>
          </a:p>
          <a:p>
            <a:pPr algn="just">
              <a:lnSpc>
                <a:spcPct val="107000"/>
              </a:lnSpc>
              <a:spcAft>
                <a:spcPts val="800"/>
              </a:spcAft>
            </a:pPr>
            <a:r>
              <a:rPr lang="vi-VN" sz="2400" dirty="0" smtClean="0">
                <a:ea typeface="Arial" panose="020B0604020202020204" pitchFamily="34" charset="0"/>
                <a:cs typeface="Times New Roman" panose="02020603050405020304" pitchFamily="18" charset="0"/>
              </a:rPr>
              <a:t>    9</a:t>
            </a:r>
            <a:r>
              <a:rPr lang="vi-VN" sz="2400" dirty="0">
                <a:ea typeface="Arial" panose="020B0604020202020204" pitchFamily="34" charset="0"/>
                <a:cs typeface="Times New Roman" panose="02020603050405020304" pitchFamily="18" charset="0"/>
              </a:rPr>
              <a:t>. GIẢI THÍCH CHƯƠNG TRÌNH</a:t>
            </a:r>
          </a:p>
        </p:txBody>
      </p:sp>
    </p:spTree>
    <p:extLst>
      <p:ext uri="{BB962C8B-B14F-4D97-AF65-F5344CB8AC3E}">
        <p14:creationId xmlns:p14="http://schemas.microsoft.com/office/powerpoint/2010/main" val="9477632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76200"/>
            <a:ext cx="8534400" cy="399405"/>
          </a:xfrm>
          <a:prstGeom prst="rect">
            <a:avLst/>
          </a:prstGeom>
        </p:spPr>
        <p:txBody>
          <a:bodyPr wrap="square">
            <a:spAutoFit/>
          </a:bodyPr>
          <a:lstStyle/>
          <a:p>
            <a:pPr algn="ctr">
              <a:lnSpc>
                <a:spcPct val="107000"/>
              </a:lnSpc>
              <a:spcAft>
                <a:spcPts val="800"/>
              </a:spcAft>
            </a:pPr>
            <a:r>
              <a:rPr lang="vi-VN" sz="2000" b="1" dirty="0">
                <a:solidFill>
                  <a:srgbClr val="FF0000"/>
                </a:solidFill>
                <a:ea typeface="Arial" panose="020B0604020202020204" pitchFamily="34" charset="0"/>
                <a:cs typeface="Times New Roman" panose="02020603050405020304" pitchFamily="18" charset="0"/>
              </a:rPr>
              <a:t>3. YÊU CẦU CẦN ĐẠT VỀ PHẨM CHẤT VÀ NĂNG LỰC</a:t>
            </a:r>
          </a:p>
        </p:txBody>
      </p:sp>
      <p:sp>
        <p:nvSpPr>
          <p:cNvPr id="3" name="Rectangle 2"/>
          <p:cNvSpPr/>
          <p:nvPr/>
        </p:nvSpPr>
        <p:spPr>
          <a:xfrm>
            <a:off x="0" y="736747"/>
            <a:ext cx="9144000" cy="6073458"/>
          </a:xfrm>
          <a:prstGeom prst="rect">
            <a:avLst/>
          </a:prstGeom>
        </p:spPr>
        <p:txBody>
          <a:bodyPr wrap="square">
            <a:spAutoFit/>
          </a:bodyPr>
          <a:lstStyle/>
          <a:p>
            <a:pPr marR="163195" lvl="0" algn="just">
              <a:lnSpc>
                <a:spcPct val="115000"/>
              </a:lnSpc>
              <a:spcBef>
                <a:spcPts val="815"/>
              </a:spcBef>
              <a:spcAft>
                <a:spcPts val="0"/>
              </a:spcAft>
              <a:buSzPts val="1400"/>
              <a:tabLst>
                <a:tab pos="711835" algn="l"/>
              </a:tabLst>
            </a:pPr>
            <a:r>
              <a:rPr lang="vi-VN" sz="2000" dirty="0" smtClean="0">
                <a:ea typeface="Times New Roman" panose="02020603050405020304" pitchFamily="18" charset="0"/>
              </a:rPr>
              <a:t>1. Chương </a:t>
            </a:r>
            <a:r>
              <a:rPr lang="vi-VN" sz="2000" dirty="0">
                <a:ea typeface="Times New Roman" panose="02020603050405020304" pitchFamily="18" charset="0"/>
              </a:rPr>
              <a:t>trình giáo dục phổ thông hình thành và phát triển cho học sinh những </a:t>
            </a:r>
            <a:r>
              <a:rPr lang="vi-VN" sz="2000" b="1" dirty="0">
                <a:solidFill>
                  <a:schemeClr val="accent1"/>
                </a:solidFill>
                <a:ea typeface="Times New Roman" panose="02020603050405020304" pitchFamily="18" charset="0"/>
              </a:rPr>
              <a:t>phẩm chất </a:t>
            </a:r>
            <a:r>
              <a:rPr lang="vi-VN" sz="2000" dirty="0">
                <a:ea typeface="Times New Roman" panose="02020603050405020304" pitchFamily="18" charset="0"/>
              </a:rPr>
              <a:t>chủ yếu sau: </a:t>
            </a:r>
            <a:r>
              <a:rPr lang="vi-VN" sz="2000" dirty="0">
                <a:solidFill>
                  <a:schemeClr val="accent1"/>
                </a:solidFill>
                <a:ea typeface="Times New Roman" panose="02020603050405020304" pitchFamily="18" charset="0"/>
              </a:rPr>
              <a:t>yêu nước, nhân ái, chăm chỉ, trung thực, trách</a:t>
            </a:r>
            <a:r>
              <a:rPr lang="vi-VN" sz="2000" spc="-55" dirty="0">
                <a:solidFill>
                  <a:schemeClr val="accent1"/>
                </a:solidFill>
                <a:ea typeface="Times New Roman" panose="02020603050405020304" pitchFamily="18" charset="0"/>
              </a:rPr>
              <a:t> </a:t>
            </a:r>
            <a:r>
              <a:rPr lang="vi-VN" sz="2000" dirty="0">
                <a:solidFill>
                  <a:schemeClr val="accent1"/>
                </a:solidFill>
                <a:ea typeface="Times New Roman" panose="02020603050405020304" pitchFamily="18" charset="0"/>
              </a:rPr>
              <a:t>nhiệm</a:t>
            </a:r>
            <a:r>
              <a:rPr lang="vi-VN" sz="2000" dirty="0">
                <a:ea typeface="Times New Roman" panose="02020603050405020304" pitchFamily="18" charset="0"/>
              </a:rPr>
              <a:t>.</a:t>
            </a:r>
          </a:p>
          <a:p>
            <a:pPr lvl="0" algn="just">
              <a:spcBef>
                <a:spcPts val="570"/>
              </a:spcBef>
              <a:spcAft>
                <a:spcPts val="0"/>
              </a:spcAft>
              <a:buSzPts val="1400"/>
              <a:tabLst>
                <a:tab pos="704215" algn="l"/>
              </a:tabLst>
            </a:pPr>
            <a:r>
              <a:rPr lang="vi-VN" sz="2000" dirty="0" smtClean="0">
                <a:ea typeface="Times New Roman" panose="02020603050405020304" pitchFamily="18" charset="0"/>
              </a:rPr>
              <a:t>2. Chương </a:t>
            </a:r>
            <a:r>
              <a:rPr lang="vi-VN" sz="2000" dirty="0">
                <a:ea typeface="Times New Roman" panose="02020603050405020304" pitchFamily="18" charset="0"/>
              </a:rPr>
              <a:t>trình giáo dục phổ thông hình thành và phát triển cho học sinh những </a:t>
            </a:r>
            <a:r>
              <a:rPr lang="vi-VN" sz="2000" b="1" dirty="0">
                <a:solidFill>
                  <a:schemeClr val="accent1"/>
                </a:solidFill>
                <a:ea typeface="Times New Roman" panose="02020603050405020304" pitchFamily="18" charset="0"/>
              </a:rPr>
              <a:t>năng lực cốt lõi</a:t>
            </a:r>
            <a:r>
              <a:rPr lang="vi-VN" sz="2000" spc="-85" dirty="0">
                <a:ea typeface="Times New Roman" panose="02020603050405020304" pitchFamily="18" charset="0"/>
              </a:rPr>
              <a:t> </a:t>
            </a:r>
            <a:r>
              <a:rPr lang="vi-VN" sz="2000" dirty="0">
                <a:ea typeface="Times New Roman" panose="02020603050405020304" pitchFamily="18" charset="0"/>
              </a:rPr>
              <a:t>sau:</a:t>
            </a:r>
          </a:p>
          <a:p>
            <a:pPr marL="342900" marR="162560" lvl="0" indent="-342900" algn="just">
              <a:lnSpc>
                <a:spcPct val="115000"/>
              </a:lnSpc>
              <a:spcBef>
                <a:spcPts val="840"/>
              </a:spcBef>
              <a:spcAft>
                <a:spcPts val="0"/>
              </a:spcAft>
              <a:buSzPts val="1400"/>
              <a:buFont typeface="Times New Roman" panose="02020603050405020304" pitchFamily="18" charset="0"/>
              <a:buAutoNum type="alphaLcParenR"/>
              <a:tabLst>
                <a:tab pos="718185" algn="l"/>
              </a:tabLst>
            </a:pPr>
            <a:r>
              <a:rPr lang="vi-VN" sz="2000" dirty="0">
                <a:ea typeface="Times New Roman" panose="02020603050405020304" pitchFamily="18" charset="0"/>
              </a:rPr>
              <a:t>Những năng lực chung được hình thành, phát triển thông qua tất cả các môn học và hoạt động giáo dục: </a:t>
            </a:r>
            <a:r>
              <a:rPr lang="vi-VN" sz="2000" dirty="0">
                <a:solidFill>
                  <a:schemeClr val="accent1"/>
                </a:solidFill>
                <a:ea typeface="Times New Roman" panose="02020603050405020304" pitchFamily="18" charset="0"/>
              </a:rPr>
              <a:t>năng lực tự chủ và tự học, năng lực giao tiếp và hợp tác, năng lực giải quyết vấn đề và sáng</a:t>
            </a:r>
            <a:r>
              <a:rPr lang="vi-VN" sz="2000" spc="-95" dirty="0">
                <a:solidFill>
                  <a:schemeClr val="accent1"/>
                </a:solidFill>
                <a:ea typeface="Times New Roman" panose="02020603050405020304" pitchFamily="18" charset="0"/>
              </a:rPr>
              <a:t> </a:t>
            </a:r>
            <a:r>
              <a:rPr lang="vi-VN" sz="2000" dirty="0">
                <a:solidFill>
                  <a:schemeClr val="accent1"/>
                </a:solidFill>
                <a:ea typeface="Times New Roman" panose="02020603050405020304" pitchFamily="18" charset="0"/>
              </a:rPr>
              <a:t>tạo</a:t>
            </a:r>
            <a:r>
              <a:rPr lang="vi-VN" sz="2000" dirty="0">
                <a:ea typeface="Times New Roman" panose="02020603050405020304" pitchFamily="18" charset="0"/>
              </a:rPr>
              <a:t>;</a:t>
            </a:r>
          </a:p>
          <a:p>
            <a:pPr marL="342900" marR="163830" lvl="0" indent="-342900" algn="just">
              <a:lnSpc>
                <a:spcPct val="115000"/>
              </a:lnSpc>
              <a:spcBef>
                <a:spcPts val="605"/>
              </a:spcBef>
              <a:spcAft>
                <a:spcPts val="0"/>
              </a:spcAft>
              <a:buSzPts val="1400"/>
              <a:buFont typeface="Times New Roman" panose="02020603050405020304" pitchFamily="18" charset="0"/>
              <a:buAutoNum type="alphaLcParenR"/>
              <a:tabLst>
                <a:tab pos="730250" algn="l"/>
              </a:tabLst>
            </a:pPr>
            <a:r>
              <a:rPr lang="vi-VN" sz="2000" dirty="0">
                <a:ea typeface="Times New Roman" panose="02020603050405020304" pitchFamily="18" charset="0"/>
              </a:rPr>
              <a:t>Những năng lực đặc thù được hình thành, phát triển chủ yếu thông qua một số môn học và hoạt động giáo dục nhất định: </a:t>
            </a:r>
            <a:r>
              <a:rPr lang="vi-VN" sz="2000" dirty="0">
                <a:solidFill>
                  <a:schemeClr val="accent1"/>
                </a:solidFill>
                <a:ea typeface="Times New Roman" panose="02020603050405020304" pitchFamily="18" charset="0"/>
              </a:rPr>
              <a:t>năng lực ngôn ngữ, năng lực tính toán, năng lực khoa học, năng lực công nghệ, năng lực tin học, năng lực thẩm </a:t>
            </a:r>
            <a:r>
              <a:rPr lang="vi-VN" sz="2000" dirty="0" smtClean="0">
                <a:solidFill>
                  <a:schemeClr val="accent1"/>
                </a:solidFill>
                <a:ea typeface="Times New Roman" panose="02020603050405020304" pitchFamily="18" charset="0"/>
              </a:rPr>
              <a:t>mĩ, năng </a:t>
            </a:r>
            <a:r>
              <a:rPr lang="vi-VN" sz="2000" dirty="0">
                <a:solidFill>
                  <a:schemeClr val="accent1"/>
                </a:solidFill>
                <a:ea typeface="Times New Roman" panose="02020603050405020304" pitchFamily="18" charset="0"/>
              </a:rPr>
              <a:t>lực thể</a:t>
            </a:r>
            <a:r>
              <a:rPr lang="vi-VN" sz="2000" spc="-15" dirty="0">
                <a:solidFill>
                  <a:schemeClr val="accent1"/>
                </a:solidFill>
                <a:ea typeface="Times New Roman" panose="02020603050405020304" pitchFamily="18" charset="0"/>
              </a:rPr>
              <a:t> </a:t>
            </a:r>
            <a:r>
              <a:rPr lang="vi-VN" sz="2000" dirty="0" smtClean="0">
                <a:solidFill>
                  <a:schemeClr val="accent1"/>
                </a:solidFill>
                <a:ea typeface="Times New Roman" panose="02020603050405020304" pitchFamily="18" charset="0"/>
              </a:rPr>
              <a:t>chất</a:t>
            </a:r>
            <a:r>
              <a:rPr lang="vi-VN" sz="2000" dirty="0" smtClean="0">
                <a:ea typeface="Times New Roman" panose="02020603050405020304" pitchFamily="18" charset="0"/>
              </a:rPr>
              <a:t>.</a:t>
            </a:r>
          </a:p>
          <a:p>
            <a:pPr marR="163830" lvl="0" algn="just">
              <a:lnSpc>
                <a:spcPct val="115000"/>
              </a:lnSpc>
              <a:spcBef>
                <a:spcPts val="605"/>
              </a:spcBef>
              <a:spcAft>
                <a:spcPts val="0"/>
              </a:spcAft>
              <a:buSzPts val="1400"/>
              <a:tabLst>
                <a:tab pos="730250" algn="l"/>
              </a:tabLst>
            </a:pPr>
            <a:r>
              <a:rPr lang="vi-VN" sz="2000" dirty="0">
                <a:ea typeface="Times New Roman" panose="02020603050405020304" pitchFamily="18" charset="0"/>
              </a:rPr>
              <a:t> </a:t>
            </a:r>
            <a:r>
              <a:rPr lang="vi-VN" sz="2000" dirty="0" smtClean="0">
                <a:ea typeface="Times New Roman" panose="02020603050405020304" pitchFamily="18" charset="0"/>
              </a:rPr>
              <a:t>     Bên </a:t>
            </a:r>
            <a:r>
              <a:rPr lang="vi-VN" sz="2000" dirty="0">
                <a:ea typeface="Times New Roman" panose="02020603050405020304" pitchFamily="18" charset="0"/>
              </a:rPr>
              <a:t>cạnh việc hình thành, phát triển các năng lực cốt lõi, chương trình giáo dục phổ thông còn góp phần </a:t>
            </a:r>
            <a:r>
              <a:rPr lang="vi-VN" sz="2000" dirty="0">
                <a:solidFill>
                  <a:schemeClr val="accent1"/>
                </a:solidFill>
                <a:ea typeface="Times New Roman" panose="02020603050405020304" pitchFamily="18" charset="0"/>
              </a:rPr>
              <a:t>phát hiện, bồi dưỡng năng khiếu </a:t>
            </a:r>
            <a:r>
              <a:rPr lang="vi-VN" sz="2000" dirty="0">
                <a:ea typeface="Times New Roman" panose="02020603050405020304" pitchFamily="18" charset="0"/>
              </a:rPr>
              <a:t>của học sinh.</a:t>
            </a:r>
          </a:p>
          <a:p>
            <a:pPr marR="163830" lvl="0" algn="just">
              <a:lnSpc>
                <a:spcPct val="115000"/>
              </a:lnSpc>
              <a:spcBef>
                <a:spcPts val="590"/>
              </a:spcBef>
              <a:spcAft>
                <a:spcPts val="0"/>
              </a:spcAft>
              <a:buSzPts val="1400"/>
              <a:tabLst>
                <a:tab pos="708660" algn="l"/>
              </a:tabLst>
            </a:pPr>
            <a:r>
              <a:rPr lang="vi-VN" sz="2000" dirty="0" smtClean="0">
                <a:ea typeface="Times New Roman" panose="02020603050405020304" pitchFamily="18" charset="0"/>
              </a:rPr>
              <a:t>3. Những </a:t>
            </a:r>
            <a:r>
              <a:rPr lang="vi-VN" sz="2000" dirty="0">
                <a:ea typeface="Times New Roman" panose="02020603050405020304" pitchFamily="18" charset="0"/>
              </a:rPr>
              <a:t>yêu cầu cần đạt cụ thể về phẩm chất chủ yếu và năng lực cốt lõi được quy định tại Mục IX Chương trình tổng thể và tại các chương trình môn học, hoạt động giáo</a:t>
            </a:r>
            <a:r>
              <a:rPr lang="vi-VN" sz="2000" spc="-60" dirty="0">
                <a:ea typeface="Times New Roman" panose="02020603050405020304" pitchFamily="18" charset="0"/>
              </a:rPr>
              <a:t> </a:t>
            </a:r>
            <a:r>
              <a:rPr lang="vi-VN" sz="2000" dirty="0">
                <a:ea typeface="Times New Roman" panose="02020603050405020304" pitchFamily="18" charset="0"/>
              </a:rPr>
              <a:t>dục.</a:t>
            </a:r>
          </a:p>
        </p:txBody>
      </p:sp>
    </p:spTree>
    <p:extLst>
      <p:ext uri="{BB962C8B-B14F-4D97-AF65-F5344CB8AC3E}">
        <p14:creationId xmlns:p14="http://schemas.microsoft.com/office/powerpoint/2010/main" val="3293342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52400"/>
            <a:ext cx="8382000" cy="480131"/>
          </a:xfrm>
          <a:prstGeom prst="rect">
            <a:avLst/>
          </a:prstGeom>
        </p:spPr>
        <p:txBody>
          <a:bodyPr wrap="square">
            <a:spAutoFit/>
          </a:bodyPr>
          <a:lstStyle/>
          <a:p>
            <a:pPr marL="0" lvl="1" algn="ctr" defTabSz="1111250">
              <a:lnSpc>
                <a:spcPct val="90000"/>
              </a:lnSpc>
              <a:defRPr/>
            </a:pPr>
            <a:r>
              <a:rPr lang="en-US" sz="2800" b="1" dirty="0" smtClean="0">
                <a:solidFill>
                  <a:srgbClr val="FF0000"/>
                </a:solidFill>
                <a:latin typeface="Times New Roman" panose="02020603050405020304" pitchFamily="18" charset="0"/>
                <a:cs typeface="Times New Roman" panose="02020603050405020304" pitchFamily="18" charset="0"/>
              </a:rPr>
              <a:t>CHƯƠNG TRÌNH TỔNG THỂ</a:t>
            </a:r>
            <a:endParaRPr lang="en-US" sz="2800" b="1" dirty="0">
              <a:solidFill>
                <a:srgbClr val="FF0000"/>
              </a:solidFill>
              <a:latin typeface="Times New Roman" panose="02020603050405020304" pitchFamily="18" charset="0"/>
              <a:cs typeface="Times New Roman" panose="02020603050405020304" pitchFamily="18" charset="0"/>
            </a:endParaRPr>
          </a:p>
        </p:txBody>
      </p:sp>
      <p:sp>
        <p:nvSpPr>
          <p:cNvPr id="10" name="Rectangle 9"/>
          <p:cNvSpPr/>
          <p:nvPr/>
        </p:nvSpPr>
        <p:spPr>
          <a:xfrm>
            <a:off x="0" y="924671"/>
            <a:ext cx="9144000" cy="5628529"/>
          </a:xfrm>
          <a:prstGeom prst="rect">
            <a:avLst/>
          </a:prstGeom>
        </p:spPr>
        <p:txBody>
          <a:bodyPr wrap="square">
            <a:spAutoFit/>
          </a:bodyPr>
          <a:lstStyle/>
          <a:p>
            <a:pPr algn="just">
              <a:lnSpc>
                <a:spcPct val="107000"/>
              </a:lnSpc>
              <a:spcAft>
                <a:spcPts val="800"/>
              </a:spcAft>
            </a:pPr>
            <a:r>
              <a:rPr lang="vi-VN" sz="2400" dirty="0" smtClean="0">
                <a:ea typeface="Arial" panose="020B0604020202020204" pitchFamily="34" charset="0"/>
                <a:cs typeface="Times New Roman" panose="02020603050405020304" pitchFamily="18" charset="0"/>
              </a:rPr>
              <a:t>    </a:t>
            </a:r>
            <a:r>
              <a:rPr lang="vi-VN" sz="2400" dirty="0" smtClean="0">
                <a:solidFill>
                  <a:srgbClr val="FF0000"/>
                </a:solidFill>
                <a:ea typeface="Arial" panose="020B0604020202020204" pitchFamily="34" charset="0"/>
                <a:cs typeface="Times New Roman" panose="02020603050405020304" pitchFamily="18" charset="0"/>
              </a:rPr>
              <a:t>1</a:t>
            </a:r>
            <a:r>
              <a:rPr lang="vi-VN" sz="2400" dirty="0">
                <a:solidFill>
                  <a:srgbClr val="FF0000"/>
                </a:solidFill>
                <a:ea typeface="Arial" panose="020B0604020202020204" pitchFamily="34" charset="0"/>
                <a:cs typeface="Times New Roman" panose="02020603050405020304" pitchFamily="18" charset="0"/>
              </a:rPr>
              <a:t>. QUAN ĐIỂM XÂY DỰNG CHƯƠNG TRÌNH GIÁO DỤC PHỔ THÔNG</a:t>
            </a:r>
          </a:p>
          <a:p>
            <a:pPr algn="just">
              <a:lnSpc>
                <a:spcPct val="107000"/>
              </a:lnSpc>
              <a:spcAft>
                <a:spcPts val="800"/>
              </a:spcAft>
            </a:pPr>
            <a:r>
              <a:rPr lang="vi-VN" sz="2400" dirty="0" smtClean="0">
                <a:solidFill>
                  <a:srgbClr val="FF0000"/>
                </a:solidFill>
                <a:ea typeface="Arial" panose="020B0604020202020204" pitchFamily="34" charset="0"/>
                <a:cs typeface="Times New Roman" panose="02020603050405020304" pitchFamily="18" charset="0"/>
              </a:rPr>
              <a:t>    2</a:t>
            </a:r>
            <a:r>
              <a:rPr lang="vi-VN" sz="2400" dirty="0">
                <a:solidFill>
                  <a:srgbClr val="FF0000"/>
                </a:solidFill>
                <a:ea typeface="Arial" panose="020B0604020202020204" pitchFamily="34" charset="0"/>
                <a:cs typeface="Times New Roman" panose="02020603050405020304" pitchFamily="18" charset="0"/>
              </a:rPr>
              <a:t>. MỤC TIÊU CHƯƠNG TRÌNH GIÁO DỤC PHỔ THÔNG</a:t>
            </a:r>
          </a:p>
          <a:p>
            <a:pPr algn="just">
              <a:lnSpc>
                <a:spcPct val="107000"/>
              </a:lnSpc>
              <a:spcAft>
                <a:spcPts val="800"/>
              </a:spcAft>
            </a:pPr>
            <a:r>
              <a:rPr lang="vi-VN" sz="2400" dirty="0" smtClean="0">
                <a:solidFill>
                  <a:srgbClr val="FF0000"/>
                </a:solidFill>
                <a:ea typeface="Arial" panose="020B0604020202020204" pitchFamily="34" charset="0"/>
                <a:cs typeface="Times New Roman" panose="02020603050405020304" pitchFamily="18" charset="0"/>
              </a:rPr>
              <a:t>    3</a:t>
            </a:r>
            <a:r>
              <a:rPr lang="vi-VN" sz="2400" dirty="0">
                <a:solidFill>
                  <a:srgbClr val="FF0000"/>
                </a:solidFill>
                <a:ea typeface="Arial" panose="020B0604020202020204" pitchFamily="34" charset="0"/>
                <a:cs typeface="Times New Roman" panose="02020603050405020304" pitchFamily="18" charset="0"/>
              </a:rPr>
              <a:t>. YÊU CẦU CẦN ĐẠT VỀ PHẨM CHẤT VÀ NĂNG LỰC </a:t>
            </a:r>
          </a:p>
          <a:p>
            <a:pPr algn="just">
              <a:lnSpc>
                <a:spcPct val="107000"/>
              </a:lnSpc>
              <a:spcAft>
                <a:spcPts val="800"/>
              </a:spcAft>
            </a:pPr>
            <a:r>
              <a:rPr lang="vi-VN" sz="2400" dirty="0" smtClean="0">
                <a:ea typeface="Arial" panose="020B0604020202020204" pitchFamily="34" charset="0"/>
                <a:cs typeface="Times New Roman" panose="02020603050405020304" pitchFamily="18" charset="0"/>
              </a:rPr>
              <a:t>    4</a:t>
            </a:r>
            <a:r>
              <a:rPr lang="vi-VN" sz="2400" dirty="0">
                <a:ea typeface="Arial" panose="020B0604020202020204" pitchFamily="34" charset="0"/>
                <a:cs typeface="Times New Roman" panose="02020603050405020304" pitchFamily="18" charset="0"/>
              </a:rPr>
              <a:t>. KẾ HOẠCH GIÁO DỤC</a:t>
            </a:r>
          </a:p>
          <a:p>
            <a:pPr algn="just">
              <a:lnSpc>
                <a:spcPct val="107000"/>
              </a:lnSpc>
              <a:spcAft>
                <a:spcPts val="800"/>
              </a:spcAft>
            </a:pPr>
            <a:r>
              <a:rPr lang="vi-VN" sz="2400" dirty="0" smtClean="0">
                <a:ea typeface="Arial" panose="020B0604020202020204" pitchFamily="34" charset="0"/>
                <a:cs typeface="Times New Roman" panose="02020603050405020304" pitchFamily="18" charset="0"/>
              </a:rPr>
              <a:t>    5</a:t>
            </a:r>
            <a:r>
              <a:rPr lang="vi-VN" sz="2400" dirty="0">
                <a:ea typeface="Arial" panose="020B0604020202020204" pitchFamily="34" charset="0"/>
                <a:cs typeface="Times New Roman" panose="02020603050405020304" pitchFamily="18" charset="0"/>
              </a:rPr>
              <a:t>. ĐỊNH HƯỚNG VỀ NỘI DUNG GIÁO DỤC</a:t>
            </a:r>
          </a:p>
          <a:p>
            <a:pPr algn="just">
              <a:lnSpc>
                <a:spcPct val="107000"/>
              </a:lnSpc>
              <a:spcAft>
                <a:spcPts val="800"/>
              </a:spcAft>
            </a:pPr>
            <a:r>
              <a:rPr lang="vi-VN" sz="2400" dirty="0" smtClean="0">
                <a:ea typeface="Arial" panose="020B0604020202020204" pitchFamily="34" charset="0"/>
                <a:cs typeface="Times New Roman" panose="02020603050405020304" pitchFamily="18" charset="0"/>
              </a:rPr>
              <a:t>    6</a:t>
            </a:r>
            <a:r>
              <a:rPr lang="vi-VN" sz="2400" dirty="0">
                <a:ea typeface="Arial" panose="020B0604020202020204" pitchFamily="34" charset="0"/>
                <a:cs typeface="Times New Roman" panose="02020603050405020304" pitchFamily="18" charset="0"/>
              </a:rPr>
              <a:t>. ĐỊNH HƯỚNG VỀ PHƯƠNG PHÁP GIÁO DỤC VÀ ĐÁNH GIÁ KẾT QUẢ GIÁO DỤC</a:t>
            </a:r>
          </a:p>
          <a:p>
            <a:pPr algn="just">
              <a:lnSpc>
                <a:spcPct val="107000"/>
              </a:lnSpc>
              <a:spcAft>
                <a:spcPts val="800"/>
              </a:spcAft>
            </a:pPr>
            <a:r>
              <a:rPr lang="vi-VN" sz="2400" dirty="0" smtClean="0">
                <a:ea typeface="Arial" panose="020B0604020202020204" pitchFamily="34" charset="0"/>
                <a:cs typeface="Times New Roman" panose="02020603050405020304" pitchFamily="18" charset="0"/>
              </a:rPr>
              <a:t>    7</a:t>
            </a:r>
            <a:r>
              <a:rPr lang="vi-VN" sz="2400" dirty="0">
                <a:ea typeface="Arial" panose="020B0604020202020204" pitchFamily="34" charset="0"/>
                <a:cs typeface="Times New Roman" panose="02020603050405020304" pitchFamily="18" charset="0"/>
              </a:rPr>
              <a:t>. ĐIỀU KIỆN THỰC HIỆN CHƯƠNG TRÌNH GIÁO DỤC PHỔ THÔNG</a:t>
            </a:r>
          </a:p>
          <a:p>
            <a:pPr algn="just">
              <a:lnSpc>
                <a:spcPct val="107000"/>
              </a:lnSpc>
              <a:spcAft>
                <a:spcPts val="800"/>
              </a:spcAft>
            </a:pPr>
            <a:r>
              <a:rPr lang="vi-VN" sz="2400" dirty="0" smtClean="0">
                <a:ea typeface="Arial" panose="020B0604020202020204" pitchFamily="34" charset="0"/>
                <a:cs typeface="Times New Roman" panose="02020603050405020304" pitchFamily="18" charset="0"/>
              </a:rPr>
              <a:t>    8</a:t>
            </a:r>
            <a:r>
              <a:rPr lang="vi-VN" sz="2400" dirty="0">
                <a:ea typeface="Arial" panose="020B0604020202020204" pitchFamily="34" charset="0"/>
                <a:cs typeface="Times New Roman" panose="02020603050405020304" pitchFamily="18" charset="0"/>
              </a:rPr>
              <a:t>. PHÁT TRIỂN CHƯƠNG TRÌNH GIÁO DỤC PHỔ THÔNG</a:t>
            </a:r>
          </a:p>
          <a:p>
            <a:pPr algn="just">
              <a:lnSpc>
                <a:spcPct val="107000"/>
              </a:lnSpc>
              <a:spcAft>
                <a:spcPts val="800"/>
              </a:spcAft>
            </a:pPr>
            <a:r>
              <a:rPr lang="vi-VN" sz="2400" dirty="0" smtClean="0">
                <a:ea typeface="Arial" panose="020B0604020202020204" pitchFamily="34" charset="0"/>
                <a:cs typeface="Times New Roman" panose="02020603050405020304" pitchFamily="18" charset="0"/>
              </a:rPr>
              <a:t>    9</a:t>
            </a:r>
            <a:r>
              <a:rPr lang="vi-VN" sz="2400" dirty="0">
                <a:ea typeface="Arial" panose="020B0604020202020204" pitchFamily="34" charset="0"/>
                <a:cs typeface="Times New Roman" panose="02020603050405020304" pitchFamily="18" charset="0"/>
              </a:rPr>
              <a:t>. GIẢI THÍCH CHƯƠNG TRÌNH</a:t>
            </a:r>
          </a:p>
        </p:txBody>
      </p:sp>
    </p:spTree>
    <p:extLst>
      <p:ext uri="{BB962C8B-B14F-4D97-AF65-F5344CB8AC3E}">
        <p14:creationId xmlns:p14="http://schemas.microsoft.com/office/powerpoint/2010/main" val="42897245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 y="76200"/>
            <a:ext cx="8534400" cy="399405"/>
          </a:xfrm>
          <a:prstGeom prst="rect">
            <a:avLst/>
          </a:prstGeom>
        </p:spPr>
        <p:txBody>
          <a:bodyPr wrap="square">
            <a:spAutoFit/>
          </a:bodyPr>
          <a:lstStyle/>
          <a:p>
            <a:pPr algn="ctr">
              <a:lnSpc>
                <a:spcPct val="107000"/>
              </a:lnSpc>
              <a:spcAft>
                <a:spcPts val="800"/>
              </a:spcAft>
            </a:pPr>
            <a:r>
              <a:rPr lang="vi-VN" sz="2000" b="1" dirty="0" smtClean="0">
                <a:solidFill>
                  <a:srgbClr val="FF0000"/>
                </a:solidFill>
                <a:ea typeface="Arial" panose="020B0604020202020204" pitchFamily="34" charset="0"/>
                <a:cs typeface="Times New Roman" panose="02020603050405020304" pitchFamily="18" charset="0"/>
              </a:rPr>
              <a:t>4. KẾ HOẠCH GIÁO DỤC</a:t>
            </a:r>
            <a:endParaRPr lang="vi-VN" sz="2000" b="1" dirty="0">
              <a:solidFill>
                <a:srgbClr val="FF0000"/>
              </a:solidFill>
              <a:ea typeface="Arial" panose="020B0604020202020204" pitchFamily="34" charset="0"/>
              <a:cs typeface="Times New Roman" panose="02020603050405020304" pitchFamily="18" charset="0"/>
            </a:endParaRPr>
          </a:p>
        </p:txBody>
      </p:sp>
      <p:sp>
        <p:nvSpPr>
          <p:cNvPr id="4" name="Rectangle 3"/>
          <p:cNvSpPr/>
          <p:nvPr/>
        </p:nvSpPr>
        <p:spPr>
          <a:xfrm>
            <a:off x="0" y="1295400"/>
            <a:ext cx="9144000" cy="3636893"/>
          </a:xfrm>
          <a:prstGeom prst="rect">
            <a:avLst/>
          </a:prstGeom>
        </p:spPr>
        <p:txBody>
          <a:bodyPr wrap="square">
            <a:spAutoFit/>
          </a:bodyPr>
          <a:lstStyle/>
          <a:p>
            <a:pPr marL="165735" marR="163830" indent="359410" algn="just">
              <a:lnSpc>
                <a:spcPct val="115000"/>
              </a:lnSpc>
              <a:spcBef>
                <a:spcPts val="815"/>
              </a:spcBef>
              <a:spcAft>
                <a:spcPts val="0"/>
              </a:spcAft>
            </a:pPr>
            <a:r>
              <a:rPr lang="vi-VN" dirty="0">
                <a:ea typeface="Times New Roman" panose="02020603050405020304" pitchFamily="18" charset="0"/>
              </a:rPr>
              <a:t>Chương trình giáo dục phổ thông được chia thành hai giai đoạn: </a:t>
            </a:r>
            <a:endParaRPr lang="vi-VN" dirty="0" smtClean="0">
              <a:ea typeface="Times New Roman" panose="02020603050405020304" pitchFamily="18" charset="0"/>
            </a:endParaRPr>
          </a:p>
          <a:p>
            <a:pPr marL="165735" marR="163830" indent="359410" algn="just">
              <a:lnSpc>
                <a:spcPct val="115000"/>
              </a:lnSpc>
              <a:spcBef>
                <a:spcPts val="815"/>
              </a:spcBef>
              <a:spcAft>
                <a:spcPts val="0"/>
              </a:spcAft>
            </a:pPr>
            <a:r>
              <a:rPr lang="vi-VN" dirty="0">
                <a:ea typeface="Times New Roman" panose="02020603050405020304" pitchFamily="18" charset="0"/>
              </a:rPr>
              <a:t>	</a:t>
            </a:r>
            <a:r>
              <a:rPr lang="vi-VN" dirty="0" smtClean="0">
                <a:ea typeface="Times New Roman" panose="02020603050405020304" pitchFamily="18" charset="0"/>
              </a:rPr>
              <a:t>Giai </a:t>
            </a:r>
            <a:r>
              <a:rPr lang="vi-VN" dirty="0">
                <a:ea typeface="Times New Roman" panose="02020603050405020304" pitchFamily="18" charset="0"/>
              </a:rPr>
              <a:t>đoạn giáo dục cơ bản (từ lớp 1 đến lớp 9</a:t>
            </a:r>
            <a:r>
              <a:rPr lang="vi-VN" dirty="0" smtClean="0">
                <a:ea typeface="Times New Roman" panose="02020603050405020304" pitchFamily="18" charset="0"/>
              </a:rPr>
              <a:t>) </a:t>
            </a:r>
          </a:p>
          <a:p>
            <a:pPr marL="165735" marR="163830" indent="359410" algn="just">
              <a:lnSpc>
                <a:spcPct val="115000"/>
              </a:lnSpc>
              <a:spcBef>
                <a:spcPts val="815"/>
              </a:spcBef>
              <a:spcAft>
                <a:spcPts val="0"/>
              </a:spcAft>
            </a:pPr>
            <a:r>
              <a:rPr lang="vi-VN" dirty="0" smtClean="0">
                <a:ea typeface="Times New Roman" panose="02020603050405020304" pitchFamily="18" charset="0"/>
              </a:rPr>
              <a:t>	Giai </a:t>
            </a:r>
            <a:r>
              <a:rPr lang="vi-VN" dirty="0">
                <a:ea typeface="Times New Roman" panose="02020603050405020304" pitchFamily="18" charset="0"/>
              </a:rPr>
              <a:t>đoạn giáo dục định hướng nghề nghiệp (từ lớp 10 đến lớp 12).</a:t>
            </a:r>
          </a:p>
          <a:p>
            <a:pPr marL="165735" marR="163830" indent="359410" algn="just">
              <a:lnSpc>
                <a:spcPct val="115000"/>
              </a:lnSpc>
              <a:spcBef>
                <a:spcPts val="595"/>
              </a:spcBef>
              <a:spcAft>
                <a:spcPts val="0"/>
              </a:spcAft>
            </a:pPr>
            <a:r>
              <a:rPr lang="vi-VN" dirty="0">
                <a:ea typeface="Times New Roman" panose="02020603050405020304" pitchFamily="18" charset="0"/>
              </a:rPr>
              <a:t>Hệ thống môn học và hoạt động giáo dục của chương trình giáo dục phổ thông gồm các môn học và hoạt động giáo dục </a:t>
            </a:r>
            <a:r>
              <a:rPr lang="vi-VN" dirty="0">
                <a:solidFill>
                  <a:srgbClr val="FF0000"/>
                </a:solidFill>
                <a:ea typeface="Times New Roman" panose="02020603050405020304" pitchFamily="18" charset="0"/>
              </a:rPr>
              <a:t>bắt buộc</a:t>
            </a:r>
            <a:r>
              <a:rPr lang="vi-VN" dirty="0">
                <a:ea typeface="Times New Roman" panose="02020603050405020304" pitchFamily="18" charset="0"/>
              </a:rPr>
              <a:t>, các môn học </a:t>
            </a:r>
            <a:r>
              <a:rPr lang="vi-VN" dirty="0">
                <a:solidFill>
                  <a:srgbClr val="FF0000"/>
                </a:solidFill>
                <a:ea typeface="Times New Roman" panose="02020603050405020304" pitchFamily="18" charset="0"/>
              </a:rPr>
              <a:t>lựa chọn </a:t>
            </a:r>
            <a:r>
              <a:rPr lang="vi-VN" dirty="0">
                <a:ea typeface="Times New Roman" panose="02020603050405020304" pitchFamily="18" charset="0"/>
              </a:rPr>
              <a:t>theo định hướng nghề </a:t>
            </a:r>
            <a:r>
              <a:rPr lang="vi-VN" dirty="0" smtClean="0">
                <a:ea typeface="Times New Roman" panose="02020603050405020304" pitchFamily="18" charset="0"/>
              </a:rPr>
              <a:t>nghiệp (gọi </a:t>
            </a:r>
            <a:r>
              <a:rPr lang="vi-VN" dirty="0">
                <a:ea typeface="Times New Roman" panose="02020603050405020304" pitchFamily="18" charset="0"/>
              </a:rPr>
              <a:t>tắt là các môn học lựa chọn) và các môn học </a:t>
            </a:r>
            <a:r>
              <a:rPr lang="vi-VN" dirty="0">
                <a:solidFill>
                  <a:srgbClr val="FF0000"/>
                </a:solidFill>
                <a:ea typeface="Times New Roman" panose="02020603050405020304" pitchFamily="18" charset="0"/>
              </a:rPr>
              <a:t>tự chọn</a:t>
            </a:r>
            <a:r>
              <a:rPr lang="vi-VN" dirty="0">
                <a:ea typeface="Times New Roman" panose="02020603050405020304" pitchFamily="18" charset="0"/>
              </a:rPr>
              <a:t>.</a:t>
            </a:r>
          </a:p>
          <a:p>
            <a:pPr marL="165735" marR="163830" indent="359410" algn="just">
              <a:lnSpc>
                <a:spcPct val="115000"/>
              </a:lnSpc>
              <a:spcBef>
                <a:spcPts val="605"/>
              </a:spcBef>
              <a:spcAft>
                <a:spcPts val="0"/>
              </a:spcAft>
            </a:pPr>
            <a:r>
              <a:rPr lang="vi-VN" dirty="0">
                <a:solidFill>
                  <a:srgbClr val="0070C0"/>
                </a:solidFill>
                <a:ea typeface="Times New Roman" panose="02020603050405020304" pitchFamily="18" charset="0"/>
              </a:rPr>
              <a:t>Thời gian thực học trong một năm học tương đương 35 tuần. Các cơ sở giáo dục có thể tổ chức dạy học 1 buổi/ngày hoặc 2 buổi/ngày. Cơ sở giáo dục tổ chức dạy học 1 buổi/ngày và 2 buổi/ngày đều phải thực hiện nội dung giáo dục bắt buộc chung thống nhất đối với tất cả cơ sở giáo dục trong cả nước.</a:t>
            </a:r>
          </a:p>
        </p:txBody>
      </p:sp>
    </p:spTree>
    <p:extLst>
      <p:ext uri="{BB962C8B-B14F-4D97-AF65-F5344CB8AC3E}">
        <p14:creationId xmlns:p14="http://schemas.microsoft.com/office/powerpoint/2010/main" val="1019500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down)">
                                      <p:cBhvr>
                                        <p:cTn id="7" dur="500"/>
                                        <p:tgtEl>
                                          <p:spTgt spid="4">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wipe(down)">
                                      <p:cBhvr>
                                        <p:cTn id="10" dur="500"/>
                                        <p:tgtEl>
                                          <p:spTgt spid="4">
                                            <p:txEl>
                                              <p:pRg st="1" end="1"/>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Effect transition="in" filter="wipe(down)">
                                      <p:cBhvr>
                                        <p:cTn id="13" dur="500"/>
                                        <p:tgtEl>
                                          <p:spTgt spid="4">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nodeType="clickEffect">
                                  <p:stCondLst>
                                    <p:cond delay="0"/>
                                  </p:stCondLst>
                                  <p:childTnLst>
                                    <p:set>
                                      <p:cBhvr>
                                        <p:cTn id="17" dur="1" fill="hold">
                                          <p:stCondLst>
                                            <p:cond delay="0"/>
                                          </p:stCondLst>
                                        </p:cTn>
                                        <p:tgtEl>
                                          <p:spTgt spid="4">
                                            <p:txEl>
                                              <p:pRg st="3" end="3"/>
                                            </p:txEl>
                                          </p:spTgt>
                                        </p:tgtEl>
                                        <p:attrNameLst>
                                          <p:attrName>style.visibility</p:attrName>
                                        </p:attrNameLst>
                                      </p:cBhvr>
                                      <p:to>
                                        <p:strVal val="visible"/>
                                      </p:to>
                                    </p:set>
                                    <p:animEffect transition="in" filter="wipe(down)">
                                      <p:cBhvr>
                                        <p:cTn id="18" dur="500"/>
                                        <p:tgtEl>
                                          <p:spTgt spid="4">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Effect transition="in" filter="wipe(down)">
                                      <p:cBhvr>
                                        <p:cTn id="23"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 y="76200"/>
            <a:ext cx="8534400" cy="399405"/>
          </a:xfrm>
          <a:prstGeom prst="rect">
            <a:avLst/>
          </a:prstGeom>
        </p:spPr>
        <p:txBody>
          <a:bodyPr wrap="square">
            <a:spAutoFit/>
          </a:bodyPr>
          <a:lstStyle/>
          <a:p>
            <a:pPr algn="ctr">
              <a:lnSpc>
                <a:spcPct val="107000"/>
              </a:lnSpc>
              <a:spcAft>
                <a:spcPts val="800"/>
              </a:spcAft>
            </a:pPr>
            <a:r>
              <a:rPr lang="vi-VN" sz="2000" b="1" dirty="0" smtClean="0">
                <a:solidFill>
                  <a:srgbClr val="FF0000"/>
                </a:solidFill>
                <a:ea typeface="Arial" panose="020B0604020202020204" pitchFamily="34" charset="0"/>
                <a:cs typeface="Times New Roman" panose="02020603050405020304" pitchFamily="18" charset="0"/>
              </a:rPr>
              <a:t>4. KẾ HOẠCH GIÁO DỤC</a:t>
            </a:r>
            <a:endParaRPr lang="vi-VN" sz="2000" b="1" dirty="0">
              <a:solidFill>
                <a:srgbClr val="FF0000"/>
              </a:solidFill>
              <a:ea typeface="Arial" panose="020B0604020202020204" pitchFamily="34" charset="0"/>
              <a:cs typeface="Times New Roman" panose="02020603050405020304" pitchFamily="18" charset="0"/>
            </a:endParaRPr>
          </a:p>
        </p:txBody>
      </p:sp>
      <p:sp>
        <p:nvSpPr>
          <p:cNvPr id="2" name="Rectangle 1"/>
          <p:cNvSpPr/>
          <p:nvPr/>
        </p:nvSpPr>
        <p:spPr>
          <a:xfrm>
            <a:off x="0" y="1905000"/>
            <a:ext cx="9144000" cy="3917611"/>
          </a:xfrm>
          <a:prstGeom prst="rect">
            <a:avLst/>
          </a:prstGeom>
        </p:spPr>
        <p:txBody>
          <a:bodyPr wrap="square">
            <a:spAutoFit/>
          </a:bodyPr>
          <a:lstStyle/>
          <a:p>
            <a:pPr lvl="1" algn="just">
              <a:spcBef>
                <a:spcPts val="390"/>
              </a:spcBef>
              <a:spcAft>
                <a:spcPts val="0"/>
              </a:spcAft>
              <a:buSzPts val="1400"/>
              <a:tabLst>
                <a:tab pos="838200" algn="l"/>
              </a:tabLst>
            </a:pPr>
            <a:r>
              <a:rPr lang="vi-VN" b="1" i="1" dirty="0" smtClean="0">
                <a:ea typeface="Times New Roman" panose="02020603050405020304" pitchFamily="18" charset="0"/>
              </a:rPr>
              <a:t>1.2 Cấp </a:t>
            </a:r>
            <a:r>
              <a:rPr lang="vi-VN" b="1" i="1" dirty="0">
                <a:ea typeface="Times New Roman" panose="02020603050405020304" pitchFamily="18" charset="0"/>
              </a:rPr>
              <a:t>trung học cơ</a:t>
            </a:r>
            <a:r>
              <a:rPr lang="vi-VN" b="1" i="1" spc="-15" dirty="0">
                <a:ea typeface="Times New Roman" panose="02020603050405020304" pitchFamily="18" charset="0"/>
              </a:rPr>
              <a:t> </a:t>
            </a:r>
            <a:r>
              <a:rPr lang="vi-VN" b="1" i="1" dirty="0">
                <a:ea typeface="Times New Roman" panose="02020603050405020304" pitchFamily="18" charset="0"/>
              </a:rPr>
              <a:t>sở</a:t>
            </a:r>
          </a:p>
          <a:p>
            <a:pPr lvl="0" algn="just">
              <a:spcBef>
                <a:spcPts val="805"/>
              </a:spcBef>
              <a:spcAft>
                <a:spcPts val="0"/>
              </a:spcAft>
              <a:buSzPts val="1400"/>
              <a:tabLst>
                <a:tab pos="709295" algn="l"/>
              </a:tabLst>
            </a:pPr>
            <a:r>
              <a:rPr lang="vi-VN" dirty="0" smtClean="0">
                <a:ea typeface="Times New Roman" panose="02020603050405020304" pitchFamily="18" charset="0"/>
              </a:rPr>
              <a:t>a. Nội </a:t>
            </a:r>
            <a:r>
              <a:rPr lang="vi-VN" dirty="0">
                <a:ea typeface="Times New Roman" panose="02020603050405020304" pitchFamily="18" charset="0"/>
              </a:rPr>
              <a:t>dung giáo</a:t>
            </a:r>
            <a:r>
              <a:rPr lang="vi-VN" spc="-10" dirty="0">
                <a:ea typeface="Times New Roman" panose="02020603050405020304" pitchFamily="18" charset="0"/>
              </a:rPr>
              <a:t> </a:t>
            </a:r>
            <a:r>
              <a:rPr lang="vi-VN" dirty="0">
                <a:ea typeface="Times New Roman" panose="02020603050405020304" pitchFamily="18" charset="0"/>
              </a:rPr>
              <a:t>dục</a:t>
            </a:r>
          </a:p>
          <a:p>
            <a:pPr marL="165735" marR="163195" indent="359410" algn="just">
              <a:lnSpc>
                <a:spcPct val="115000"/>
              </a:lnSpc>
              <a:spcBef>
                <a:spcPts val="850"/>
              </a:spcBef>
              <a:spcAft>
                <a:spcPts val="0"/>
              </a:spcAft>
            </a:pPr>
            <a:r>
              <a:rPr lang="vi-VN" dirty="0">
                <a:ea typeface="Times New Roman" panose="02020603050405020304" pitchFamily="18" charset="0"/>
              </a:rPr>
              <a:t>Các môn học và hoạt động giáo dục </a:t>
            </a:r>
            <a:r>
              <a:rPr lang="vi-VN" dirty="0">
                <a:solidFill>
                  <a:schemeClr val="accent2"/>
                </a:solidFill>
                <a:ea typeface="Times New Roman" panose="02020603050405020304" pitchFamily="18" charset="0"/>
              </a:rPr>
              <a:t>bắt buộc</a:t>
            </a:r>
            <a:r>
              <a:rPr lang="vi-VN" dirty="0">
                <a:ea typeface="Times New Roman" panose="02020603050405020304" pitchFamily="18" charset="0"/>
              </a:rPr>
              <a:t>: Ngữ văn; Toán; Ngoại ngữ 1; Giáo dục công dân; Lịch sử và Địa lí; Khoa học tự nhiên; Công nghệ; Tin học; Giáo dục thể chất; Nghệ thuật (Âm nhạc, Mĩ thuật); Hoạt động trải nghiệm, hướng nghiệp; Nội dung giáo dục của địa phương.</a:t>
            </a:r>
          </a:p>
          <a:p>
            <a:pPr marL="525780" indent="359410" algn="just">
              <a:spcBef>
                <a:spcPts val="590"/>
              </a:spcBef>
              <a:spcAft>
                <a:spcPts val="0"/>
              </a:spcAft>
            </a:pPr>
            <a:r>
              <a:rPr lang="vi-VN" dirty="0">
                <a:ea typeface="Times New Roman" panose="02020603050405020304" pitchFamily="18" charset="0"/>
              </a:rPr>
              <a:t>Các môn học </a:t>
            </a:r>
            <a:r>
              <a:rPr lang="vi-VN" dirty="0">
                <a:solidFill>
                  <a:schemeClr val="accent2"/>
                </a:solidFill>
                <a:ea typeface="Times New Roman" panose="02020603050405020304" pitchFamily="18" charset="0"/>
              </a:rPr>
              <a:t>tự chọn</a:t>
            </a:r>
            <a:r>
              <a:rPr lang="vi-VN" dirty="0">
                <a:ea typeface="Times New Roman" panose="02020603050405020304" pitchFamily="18" charset="0"/>
              </a:rPr>
              <a:t>: Tiếng dân tộc thiểu số, Ngoại ngữ 2.</a:t>
            </a:r>
          </a:p>
          <a:p>
            <a:pPr lvl="0" algn="just">
              <a:spcBef>
                <a:spcPts val="850"/>
              </a:spcBef>
              <a:spcAft>
                <a:spcPts val="0"/>
              </a:spcAft>
              <a:buSzPts val="1400"/>
            </a:pPr>
            <a:r>
              <a:rPr lang="vi-VN" dirty="0" smtClean="0">
                <a:ea typeface="Times New Roman" panose="02020603050405020304" pitchFamily="18" charset="0"/>
              </a:rPr>
              <a:t>b. Thời </a:t>
            </a:r>
            <a:r>
              <a:rPr lang="vi-VN" dirty="0">
                <a:ea typeface="Times New Roman" panose="02020603050405020304" pitchFamily="18" charset="0"/>
              </a:rPr>
              <a:t>lượng giáo</a:t>
            </a:r>
            <a:r>
              <a:rPr lang="vi-VN" spc="-5" dirty="0">
                <a:ea typeface="Times New Roman" panose="02020603050405020304" pitchFamily="18" charset="0"/>
              </a:rPr>
              <a:t> </a:t>
            </a:r>
            <a:r>
              <a:rPr lang="vi-VN" dirty="0">
                <a:ea typeface="Times New Roman" panose="02020603050405020304" pitchFamily="18" charset="0"/>
              </a:rPr>
              <a:t>dục</a:t>
            </a:r>
          </a:p>
          <a:p>
            <a:pPr marL="165735" marR="163195" indent="359410" algn="just">
              <a:lnSpc>
                <a:spcPct val="115000"/>
              </a:lnSpc>
              <a:spcBef>
                <a:spcPts val="840"/>
              </a:spcBef>
              <a:spcAft>
                <a:spcPts val="0"/>
              </a:spcAft>
            </a:pPr>
            <a:r>
              <a:rPr lang="vi-VN" dirty="0">
                <a:ea typeface="Times New Roman" panose="02020603050405020304" pitchFamily="18" charset="0"/>
              </a:rPr>
              <a:t>Mỗi ngày học 1 buổi, mỗi buổi không bố trí quá 5 tiết học; mỗi tiết học 45 phút. Khuyến khích các trường trung học cơ sở đủ điều kiện thực hiện dạy học 2 buổi/ngày theo hướng dẫn của Bộ Giáo dục và Đào tạo.</a:t>
            </a:r>
          </a:p>
        </p:txBody>
      </p:sp>
      <p:sp>
        <p:nvSpPr>
          <p:cNvPr id="5" name="Rectangle 4"/>
          <p:cNvSpPr/>
          <p:nvPr/>
        </p:nvSpPr>
        <p:spPr>
          <a:xfrm>
            <a:off x="7434" y="1098523"/>
            <a:ext cx="4572000" cy="761747"/>
          </a:xfrm>
          <a:prstGeom prst="rect">
            <a:avLst/>
          </a:prstGeom>
        </p:spPr>
        <p:txBody>
          <a:bodyPr>
            <a:spAutoFit/>
          </a:bodyPr>
          <a:lstStyle/>
          <a:p>
            <a:pPr marL="342900" lvl="0" indent="-342900" algn="just">
              <a:spcBef>
                <a:spcPts val="380"/>
              </a:spcBef>
              <a:spcAft>
                <a:spcPts val="0"/>
              </a:spcAft>
              <a:buSzPts val="1400"/>
              <a:buFont typeface="Times New Roman" panose="02020603050405020304" pitchFamily="18" charset="0"/>
              <a:buAutoNum type="arabicPeriod"/>
              <a:tabLst>
                <a:tab pos="704215" algn="l"/>
              </a:tabLst>
            </a:pPr>
            <a:r>
              <a:rPr lang="vi-VN" b="1" dirty="0">
                <a:ea typeface="Times New Roman" panose="02020603050405020304" pitchFamily="18" charset="0"/>
              </a:rPr>
              <a:t>Giai đoạn giáo dục cơ</a:t>
            </a:r>
            <a:r>
              <a:rPr lang="vi-VN" b="1" spc="15" dirty="0">
                <a:ea typeface="Times New Roman" panose="02020603050405020304" pitchFamily="18" charset="0"/>
              </a:rPr>
              <a:t> </a:t>
            </a:r>
            <a:r>
              <a:rPr lang="vi-VN" b="1" dirty="0">
                <a:ea typeface="Times New Roman" panose="02020603050405020304" pitchFamily="18" charset="0"/>
              </a:rPr>
              <a:t>bản</a:t>
            </a:r>
            <a:endParaRPr lang="vi-VN" dirty="0">
              <a:ea typeface="Times New Roman" panose="02020603050405020304" pitchFamily="18" charset="0"/>
            </a:endParaRPr>
          </a:p>
          <a:p>
            <a:pPr lvl="1" algn="just">
              <a:spcBef>
                <a:spcPts val="850"/>
              </a:spcBef>
              <a:spcAft>
                <a:spcPts val="0"/>
              </a:spcAft>
              <a:buSzPts val="1400"/>
              <a:tabLst>
                <a:tab pos="838200" algn="l"/>
              </a:tabLst>
            </a:pPr>
            <a:r>
              <a:rPr lang="vi-VN" b="1" i="1" dirty="0" smtClean="0">
                <a:ea typeface="Times New Roman" panose="02020603050405020304" pitchFamily="18" charset="0"/>
              </a:rPr>
              <a:t>1.1 Cấp </a:t>
            </a:r>
            <a:r>
              <a:rPr lang="vi-VN" b="1" i="1" dirty="0">
                <a:ea typeface="Times New Roman" panose="02020603050405020304" pitchFamily="18" charset="0"/>
              </a:rPr>
              <a:t>tiểu</a:t>
            </a:r>
            <a:r>
              <a:rPr lang="vi-VN" b="1" i="1" spc="-10" dirty="0">
                <a:ea typeface="Times New Roman" panose="02020603050405020304" pitchFamily="18" charset="0"/>
              </a:rPr>
              <a:t> </a:t>
            </a:r>
            <a:r>
              <a:rPr lang="vi-VN" b="1" i="1" dirty="0">
                <a:ea typeface="Times New Roman" panose="02020603050405020304" pitchFamily="18" charset="0"/>
              </a:rPr>
              <a:t>học</a:t>
            </a:r>
          </a:p>
        </p:txBody>
      </p:sp>
    </p:spTree>
    <p:extLst>
      <p:ext uri="{BB962C8B-B14F-4D97-AF65-F5344CB8AC3E}">
        <p14:creationId xmlns:p14="http://schemas.microsoft.com/office/powerpoint/2010/main" val="36271782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down)">
                                      <p:cBhvr>
                                        <p:cTn id="7" dur="500"/>
                                        <p:tgtEl>
                                          <p:spTgt spid="5">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wipe(down)">
                                      <p:cBhvr>
                                        <p:cTn id="10" dur="500"/>
                                        <p:tgtEl>
                                          <p:spTgt spid="5">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2">
                                            <p:txEl>
                                              <p:pRg st="0" end="0"/>
                                            </p:txEl>
                                          </p:spTgt>
                                        </p:tgtEl>
                                        <p:attrNameLst>
                                          <p:attrName>style.visibility</p:attrName>
                                        </p:attrNameLst>
                                      </p:cBhvr>
                                      <p:to>
                                        <p:strVal val="visible"/>
                                      </p:to>
                                    </p:set>
                                    <p:animEffect transition="in" filter="wipe(down)">
                                      <p:cBhvr>
                                        <p:cTn id="15" dur="500"/>
                                        <p:tgtEl>
                                          <p:spTgt spid="2">
                                            <p:txEl>
                                              <p:pRg st="0" end="0"/>
                                            </p:txEl>
                                          </p:spTgt>
                                        </p:tgtEl>
                                      </p:cBhvr>
                                    </p:animEffect>
                                  </p:childTnLst>
                                </p:cTn>
                              </p:par>
                              <p:par>
                                <p:cTn id="16" presetID="22" presetClass="entr" presetSubtype="4" fill="hold" nodeType="withEffect">
                                  <p:stCondLst>
                                    <p:cond delay="0"/>
                                  </p:stCondLst>
                                  <p:childTnLst>
                                    <p:set>
                                      <p:cBhvr>
                                        <p:cTn id="17" dur="1" fill="hold">
                                          <p:stCondLst>
                                            <p:cond delay="0"/>
                                          </p:stCondLst>
                                        </p:cTn>
                                        <p:tgtEl>
                                          <p:spTgt spid="2">
                                            <p:txEl>
                                              <p:pRg st="1" end="1"/>
                                            </p:txEl>
                                          </p:spTgt>
                                        </p:tgtEl>
                                        <p:attrNameLst>
                                          <p:attrName>style.visibility</p:attrName>
                                        </p:attrNameLst>
                                      </p:cBhvr>
                                      <p:to>
                                        <p:strVal val="visible"/>
                                      </p:to>
                                    </p:set>
                                    <p:animEffect transition="in" filter="wipe(down)">
                                      <p:cBhvr>
                                        <p:cTn id="18" dur="500"/>
                                        <p:tgtEl>
                                          <p:spTgt spid="2">
                                            <p:txEl>
                                              <p:pRg st="1" end="1"/>
                                            </p:txEl>
                                          </p:spTgt>
                                        </p:tgtEl>
                                      </p:cBhvr>
                                    </p:animEffect>
                                  </p:childTnLst>
                                </p:cTn>
                              </p:par>
                              <p:par>
                                <p:cTn id="19" presetID="22" presetClass="entr" presetSubtype="4" fill="hold" nodeType="with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wipe(down)">
                                      <p:cBhvr>
                                        <p:cTn id="21" dur="500"/>
                                        <p:tgtEl>
                                          <p:spTgt spid="2">
                                            <p:txEl>
                                              <p:pRg st="2" end="2"/>
                                            </p:txEl>
                                          </p:spTgt>
                                        </p:tgtEl>
                                      </p:cBhvr>
                                    </p:animEffect>
                                  </p:childTnLst>
                                </p:cTn>
                              </p:par>
                              <p:par>
                                <p:cTn id="22" presetID="22" presetClass="entr" presetSubtype="4" fill="hold" nodeType="withEffect">
                                  <p:stCondLst>
                                    <p:cond delay="0"/>
                                  </p:stCondLst>
                                  <p:childTnLst>
                                    <p:set>
                                      <p:cBhvr>
                                        <p:cTn id="23" dur="1" fill="hold">
                                          <p:stCondLst>
                                            <p:cond delay="0"/>
                                          </p:stCondLst>
                                        </p:cTn>
                                        <p:tgtEl>
                                          <p:spTgt spid="2">
                                            <p:txEl>
                                              <p:pRg st="3" end="3"/>
                                            </p:txEl>
                                          </p:spTgt>
                                        </p:tgtEl>
                                        <p:attrNameLst>
                                          <p:attrName>style.visibility</p:attrName>
                                        </p:attrNameLst>
                                      </p:cBhvr>
                                      <p:to>
                                        <p:strVal val="visible"/>
                                      </p:to>
                                    </p:set>
                                    <p:animEffect transition="in" filter="wipe(down)">
                                      <p:cBhvr>
                                        <p:cTn id="24" dur="500"/>
                                        <p:tgtEl>
                                          <p:spTgt spid="2">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Effect transition="in" filter="wipe(down)">
                                      <p:cBhvr>
                                        <p:cTn id="29" dur="500"/>
                                        <p:tgtEl>
                                          <p:spTgt spid="2">
                                            <p:txEl>
                                              <p:pRg st="4" end="4"/>
                                            </p:txEl>
                                          </p:spTgt>
                                        </p:tgtEl>
                                      </p:cBhvr>
                                    </p:animEffect>
                                  </p:childTnLst>
                                </p:cTn>
                              </p:par>
                              <p:par>
                                <p:cTn id="30" presetID="22" presetClass="entr" presetSubtype="4" fill="hold" nodeType="with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wipe(down)">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206939837"/>
              </p:ext>
            </p:extLst>
          </p:nvPr>
        </p:nvGraphicFramePr>
        <p:xfrm>
          <a:off x="0" y="509588"/>
          <a:ext cx="9067800" cy="6354765"/>
        </p:xfrm>
        <a:graphic>
          <a:graphicData uri="http://schemas.openxmlformats.org/drawingml/2006/table">
            <a:tbl>
              <a:tblPr/>
              <a:tblGrid>
                <a:gridCol w="4637088">
                  <a:extLst>
                    <a:ext uri="{9D8B030D-6E8A-4147-A177-3AD203B41FA5}">
                      <a16:colId xmlns="" xmlns:a16="http://schemas.microsoft.com/office/drawing/2014/main" val="20000"/>
                    </a:ext>
                  </a:extLst>
                </a:gridCol>
                <a:gridCol w="1130300">
                  <a:extLst>
                    <a:ext uri="{9D8B030D-6E8A-4147-A177-3AD203B41FA5}">
                      <a16:colId xmlns="" xmlns:a16="http://schemas.microsoft.com/office/drawing/2014/main" val="20001"/>
                    </a:ext>
                  </a:extLst>
                </a:gridCol>
                <a:gridCol w="1025525">
                  <a:extLst>
                    <a:ext uri="{9D8B030D-6E8A-4147-A177-3AD203B41FA5}">
                      <a16:colId xmlns="" xmlns:a16="http://schemas.microsoft.com/office/drawing/2014/main" val="20002"/>
                    </a:ext>
                  </a:extLst>
                </a:gridCol>
                <a:gridCol w="1179512">
                  <a:extLst>
                    <a:ext uri="{9D8B030D-6E8A-4147-A177-3AD203B41FA5}">
                      <a16:colId xmlns="" xmlns:a16="http://schemas.microsoft.com/office/drawing/2014/main" val="20003"/>
                    </a:ext>
                  </a:extLst>
                </a:gridCol>
                <a:gridCol w="1095375">
                  <a:extLst>
                    <a:ext uri="{9D8B030D-6E8A-4147-A177-3AD203B41FA5}">
                      <a16:colId xmlns="" xmlns:a16="http://schemas.microsoft.com/office/drawing/2014/main" val="20004"/>
                    </a:ext>
                  </a:extLst>
                </a:gridCol>
              </a:tblGrid>
              <a:tr h="263525">
                <a:tc rowSpan="2">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1" i="0" u="none" strike="noStrike" cap="none" normalizeH="0" baseline="0" dirty="0">
                          <a:ln>
                            <a:noFill/>
                          </a:ln>
                          <a:solidFill>
                            <a:schemeClr val="tx1"/>
                          </a:solidFill>
                          <a:effectLst/>
                          <a:latin typeface="Times New Roman" panose="02020603050405020304" pitchFamily="18" charset="0"/>
                          <a:ea typeface="MS Mincho" charset="-128"/>
                          <a:cs typeface="Times New Roman" panose="02020603050405020304" pitchFamily="18" charset="0"/>
                        </a:rPr>
                        <a:t>N</a:t>
                      </a:r>
                      <a:r>
                        <a:rPr kumimoji="0" lang="vi-VN" altLang="x-none" sz="1600" b="1" i="0" u="none" strike="noStrike" cap="none" normalizeH="0" baseline="0" dirty="0">
                          <a:ln>
                            <a:noFill/>
                          </a:ln>
                          <a:solidFill>
                            <a:schemeClr val="tx1"/>
                          </a:solidFill>
                          <a:effectLst/>
                          <a:latin typeface="Times New Roman" panose="02020603050405020304" pitchFamily="18" charset="0"/>
                          <a:ea typeface="MS Mincho" charset="-128"/>
                          <a:cs typeface="Times New Roman" panose="02020603050405020304" pitchFamily="18" charset="0"/>
                        </a:rPr>
                        <a:t>ội</a:t>
                      </a:r>
                      <a:r>
                        <a:rPr kumimoji="0" lang="en-US" altLang="x-none" sz="1600" b="1" i="0" u="none" strike="noStrike" cap="none" normalizeH="0" baseline="0" dirty="0">
                          <a:ln>
                            <a:noFill/>
                          </a:ln>
                          <a:solidFill>
                            <a:schemeClr val="tx1"/>
                          </a:solidFill>
                          <a:effectLst/>
                          <a:latin typeface="Times New Roman" panose="02020603050405020304" pitchFamily="18" charset="0"/>
                          <a:ea typeface="MS Mincho" charset="-128"/>
                          <a:cs typeface="Times New Roman" panose="02020603050405020304" pitchFamily="18" charset="0"/>
                        </a:rPr>
                        <a:t> dung giáo dục</a:t>
                      </a:r>
                      <a:endParaRPr kumimoji="0" lang="en-US" altLang="x-none" sz="1600" b="0" i="0" u="none" strike="noStrike" cap="none" normalizeH="0" baseline="0" dirty="0">
                        <a:ln>
                          <a:noFill/>
                        </a:ln>
                        <a:solidFill>
                          <a:schemeClr val="tx1"/>
                        </a:solidFill>
                        <a:effectLst/>
                        <a:latin typeface="Times New Roman" panose="02020603050405020304" pitchFamily="18" charset="0"/>
                        <a:ea typeface="MS Mincho" charset="-128"/>
                        <a:cs typeface="Times New Roman" panose="02020603050405020304" pitchFamily="18" charset="0"/>
                      </a:endParaRP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1" i="0"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Số tiết/năm học </a:t>
                      </a:r>
                      <a:endParaRPr kumimoji="0" lang="en-US" altLang="x-none" sz="1600" b="0" i="0"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endParaRP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10000"/>
                  </a:ext>
                </a:extLst>
              </a:tr>
              <a:tr h="404813">
                <a:tc vMerge="1">
                  <a:txBody>
                    <a:bodyPr/>
                    <a:lstStyle/>
                    <a:p>
                      <a:endParaRPr lang="en-US"/>
                    </a:p>
                  </a:txBody>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1" i="0"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Lớp 6</a:t>
                      </a:r>
                      <a:endParaRPr kumimoji="0" lang="en-US" altLang="x-none" sz="1600" b="0" i="0"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endParaRP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1" i="0"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Lớp 7</a:t>
                      </a:r>
                      <a:endParaRPr kumimoji="0" lang="en-US" altLang="x-none" sz="1600" b="0" i="0"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endParaRP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1" i="0"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Lớp 8</a:t>
                      </a:r>
                      <a:endParaRPr kumimoji="0" lang="en-US" altLang="x-none" sz="1600" b="0" i="0"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endParaRP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1" i="0"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Lớp 9</a:t>
                      </a:r>
                      <a:endParaRPr kumimoji="0" lang="en-US" altLang="x-none" sz="1600" b="0" i="0"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endParaRP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263525">
                <a:tc gridSpan="5">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l" defTabSz="914400" rtl="0" eaLnBrk="1" fontAlgn="base" latinLnBrk="0" hangingPunct="1">
                        <a:lnSpc>
                          <a:spcPts val="1600"/>
                        </a:lnSpc>
                        <a:spcBef>
                          <a:spcPts val="200"/>
                        </a:spcBef>
                        <a:spcAft>
                          <a:spcPts val="200"/>
                        </a:spcAft>
                        <a:buClrTx/>
                        <a:buSzTx/>
                        <a:buFontTx/>
                        <a:buNone/>
                        <a:tabLst/>
                      </a:pPr>
                      <a:r>
                        <a:rPr kumimoji="0" lang="en-US" altLang="x-none" sz="1600" b="1" i="0" u="sng" strike="noStrike" cap="none" normalizeH="0" baseline="0" dirty="0" err="1">
                          <a:ln>
                            <a:noFill/>
                          </a:ln>
                          <a:solidFill>
                            <a:schemeClr val="tx1"/>
                          </a:solidFill>
                          <a:effectLst/>
                          <a:latin typeface="Times New Roman" panose="02020603050405020304" pitchFamily="18" charset="0"/>
                          <a:ea typeface="MS Mincho" charset="-128"/>
                          <a:cs typeface="Times New Roman" panose="02020603050405020304" pitchFamily="18" charset="0"/>
                        </a:rPr>
                        <a:t>Môn</a:t>
                      </a:r>
                      <a:r>
                        <a:rPr kumimoji="0" lang="en-US" altLang="x-none" sz="1600" b="1" i="0" u="sng" strike="noStrike" cap="none" normalizeH="0" baseline="0" dirty="0">
                          <a:ln>
                            <a:noFill/>
                          </a:ln>
                          <a:solidFill>
                            <a:schemeClr val="tx1"/>
                          </a:solidFill>
                          <a:effectLst/>
                          <a:latin typeface="Times New Roman" panose="02020603050405020304" pitchFamily="18" charset="0"/>
                          <a:ea typeface="MS Mincho" charset="-128"/>
                          <a:cs typeface="Times New Roman" panose="02020603050405020304" pitchFamily="18" charset="0"/>
                        </a:rPr>
                        <a:t> </a:t>
                      </a:r>
                      <a:r>
                        <a:rPr kumimoji="0" lang="en-US" altLang="x-none" sz="1600" b="1" i="0" u="sng" strike="noStrike" cap="none" normalizeH="0" baseline="0" dirty="0" err="1">
                          <a:ln>
                            <a:noFill/>
                          </a:ln>
                          <a:solidFill>
                            <a:schemeClr val="tx1"/>
                          </a:solidFill>
                          <a:effectLst/>
                          <a:latin typeface="Times New Roman" panose="02020603050405020304" pitchFamily="18" charset="0"/>
                          <a:ea typeface="MS Mincho" charset="-128"/>
                          <a:cs typeface="Times New Roman" panose="02020603050405020304" pitchFamily="18" charset="0"/>
                        </a:rPr>
                        <a:t>học</a:t>
                      </a:r>
                      <a:r>
                        <a:rPr kumimoji="0" lang="en-US" altLang="x-none" sz="1600" b="1" i="0" u="sng" strike="noStrike" cap="none" normalizeH="0" baseline="0" dirty="0">
                          <a:ln>
                            <a:noFill/>
                          </a:ln>
                          <a:solidFill>
                            <a:schemeClr val="tx1"/>
                          </a:solidFill>
                          <a:effectLst/>
                          <a:latin typeface="Times New Roman" panose="02020603050405020304" pitchFamily="18" charset="0"/>
                          <a:ea typeface="MS Mincho" charset="-128"/>
                          <a:cs typeface="Times New Roman" panose="02020603050405020304" pitchFamily="18" charset="0"/>
                        </a:rPr>
                        <a:t> </a:t>
                      </a:r>
                      <a:r>
                        <a:rPr kumimoji="0" lang="en-US" altLang="x-none" sz="1600" b="1" i="0" u="sng" strike="noStrike" cap="none" normalizeH="0" baseline="0" dirty="0" err="1">
                          <a:ln>
                            <a:noFill/>
                          </a:ln>
                          <a:solidFill>
                            <a:schemeClr val="tx1"/>
                          </a:solidFill>
                          <a:effectLst/>
                          <a:latin typeface="Times New Roman" panose="02020603050405020304" pitchFamily="18" charset="0"/>
                          <a:ea typeface="MS Mincho" charset="-128"/>
                          <a:cs typeface="Times New Roman" panose="02020603050405020304" pitchFamily="18" charset="0"/>
                        </a:rPr>
                        <a:t>bắt</a:t>
                      </a:r>
                      <a:r>
                        <a:rPr kumimoji="0" lang="en-US" altLang="x-none" sz="1600" b="1" i="0" u="sng" strike="noStrike" cap="none" normalizeH="0" baseline="0" dirty="0">
                          <a:ln>
                            <a:noFill/>
                          </a:ln>
                          <a:solidFill>
                            <a:schemeClr val="tx1"/>
                          </a:solidFill>
                          <a:effectLst/>
                          <a:latin typeface="Times New Roman" panose="02020603050405020304" pitchFamily="18" charset="0"/>
                          <a:ea typeface="MS Mincho" charset="-128"/>
                          <a:cs typeface="Times New Roman" panose="02020603050405020304" pitchFamily="18" charset="0"/>
                        </a:rPr>
                        <a:t> </a:t>
                      </a:r>
                      <a:r>
                        <a:rPr kumimoji="0" lang="en-US" altLang="x-none" sz="1600" b="1" i="0" u="sng" strike="noStrike" cap="none" normalizeH="0" baseline="0" dirty="0" err="1">
                          <a:ln>
                            <a:noFill/>
                          </a:ln>
                          <a:solidFill>
                            <a:schemeClr val="tx1"/>
                          </a:solidFill>
                          <a:effectLst/>
                          <a:latin typeface="Times New Roman" panose="02020603050405020304" pitchFamily="18" charset="0"/>
                          <a:ea typeface="MS Mincho" charset="-128"/>
                          <a:cs typeface="Times New Roman" panose="02020603050405020304" pitchFamily="18" charset="0"/>
                        </a:rPr>
                        <a:t>buộc</a:t>
                      </a:r>
                      <a:endParaRPr kumimoji="0" lang="en-US" altLang="x-none" sz="1600" b="0" i="0" u="sng" strike="noStrike" cap="none" normalizeH="0" baseline="0" dirty="0">
                        <a:ln>
                          <a:noFill/>
                        </a:ln>
                        <a:solidFill>
                          <a:schemeClr val="tx1"/>
                        </a:solidFill>
                        <a:effectLst/>
                        <a:latin typeface="Times New Roman" panose="02020603050405020304" pitchFamily="18" charset="0"/>
                        <a:ea typeface="MS Mincho" charset="-128"/>
                        <a:cs typeface="Times New Roman" panose="02020603050405020304" pitchFamily="18" charset="0"/>
                      </a:endParaRP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10002"/>
                  </a:ext>
                </a:extLst>
              </a:tr>
              <a:tr h="263525">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just"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Ngữ văn</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140</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140</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140</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140</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3"/>
                  </a:ext>
                </a:extLst>
              </a:tr>
              <a:tr h="263525">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just"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Toán</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140</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140</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140</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140</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4"/>
                  </a:ext>
                </a:extLst>
              </a:tr>
              <a:tr h="263525">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just"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Ngoại ngữ 1</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105</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105</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105</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105</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5"/>
                  </a:ext>
                </a:extLst>
              </a:tr>
              <a:tr h="263525">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just"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Giáo dục công dân</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35</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35</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35</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35</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6"/>
                  </a:ext>
                </a:extLst>
              </a:tr>
              <a:tr h="263525">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just"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dirty="0">
                          <a:ln>
                            <a:noFill/>
                          </a:ln>
                          <a:solidFill>
                            <a:srgbClr val="FF0000"/>
                          </a:solidFill>
                          <a:effectLst/>
                          <a:latin typeface="Times New Roman" panose="02020603050405020304" pitchFamily="18" charset="0"/>
                          <a:ea typeface="MS Mincho" charset="-128"/>
                          <a:cs typeface="Times New Roman" panose="02020603050405020304" pitchFamily="18" charset="0"/>
                        </a:rPr>
                        <a:t>Lịch sử và Địa lí</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105</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105</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105</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105</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7"/>
                  </a:ext>
                </a:extLst>
              </a:tr>
              <a:tr h="263525">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just"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dirty="0">
                          <a:ln>
                            <a:noFill/>
                          </a:ln>
                          <a:solidFill>
                            <a:srgbClr val="FF0000"/>
                          </a:solidFill>
                          <a:effectLst/>
                          <a:latin typeface="Times New Roman" panose="02020603050405020304" pitchFamily="18" charset="0"/>
                          <a:ea typeface="MS Mincho" charset="-128"/>
                          <a:cs typeface="Times New Roman" panose="02020603050405020304" pitchFamily="18" charset="0"/>
                        </a:rPr>
                        <a:t>Khoa học tự nhiên</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140</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140</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140</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140</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8"/>
                  </a:ext>
                </a:extLst>
              </a:tr>
              <a:tr h="263525">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just"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dirty="0">
                          <a:ln>
                            <a:noFill/>
                          </a:ln>
                          <a:solidFill>
                            <a:schemeClr val="tx1"/>
                          </a:solidFill>
                          <a:effectLst/>
                          <a:latin typeface="Times New Roman" panose="02020603050405020304" pitchFamily="18" charset="0"/>
                          <a:ea typeface="MS Mincho" charset="-128"/>
                          <a:cs typeface="Times New Roman" panose="02020603050405020304" pitchFamily="18" charset="0"/>
                        </a:rPr>
                        <a:t>Công nghệ</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35</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35</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52</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52</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9"/>
                  </a:ext>
                </a:extLst>
              </a:tr>
              <a:tr h="263525">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just"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Tin học</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35</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35</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35</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35</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0"/>
                  </a:ext>
                </a:extLst>
              </a:tr>
              <a:tr h="263525">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just"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dirty="0">
                          <a:ln>
                            <a:noFill/>
                          </a:ln>
                          <a:solidFill>
                            <a:schemeClr val="tx1"/>
                          </a:solidFill>
                          <a:effectLst/>
                          <a:latin typeface="Times New Roman" panose="02020603050405020304" pitchFamily="18" charset="0"/>
                          <a:ea typeface="MS Mincho" charset="-128"/>
                          <a:cs typeface="Times New Roman" panose="02020603050405020304" pitchFamily="18" charset="0"/>
                        </a:rPr>
                        <a:t>Giáo dục thể chất</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70</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70</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70</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70</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1"/>
                  </a:ext>
                </a:extLst>
              </a:tr>
              <a:tr h="263525">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just"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dirty="0">
                          <a:ln>
                            <a:noFill/>
                          </a:ln>
                          <a:solidFill>
                            <a:srgbClr val="FF0000"/>
                          </a:solidFill>
                          <a:effectLst/>
                          <a:latin typeface="Times New Roman" panose="02020603050405020304" pitchFamily="18" charset="0"/>
                          <a:ea typeface="MS Mincho" charset="-128"/>
                          <a:cs typeface="Times New Roman" panose="02020603050405020304" pitchFamily="18" charset="0"/>
                        </a:rPr>
                        <a:t>Nghệ thuật (Âm nhạc, Mĩ thuật)</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70</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70</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70</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70</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2"/>
                  </a:ext>
                </a:extLst>
              </a:tr>
              <a:tr h="263525">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just" defTabSz="914400" rtl="0" eaLnBrk="1" fontAlgn="base" latinLnBrk="0" hangingPunct="1">
                        <a:lnSpc>
                          <a:spcPts val="1600"/>
                        </a:lnSpc>
                        <a:spcBef>
                          <a:spcPts val="200"/>
                        </a:spcBef>
                        <a:spcAft>
                          <a:spcPts val="200"/>
                        </a:spcAft>
                        <a:buClrTx/>
                        <a:buSzTx/>
                        <a:buFontTx/>
                        <a:buNone/>
                        <a:tabLst/>
                      </a:pPr>
                      <a:r>
                        <a:rPr kumimoji="0" lang="en-US" altLang="x-none" sz="1600" b="1" i="0" u="none" strike="noStrike" cap="none" normalizeH="0" baseline="0" dirty="0">
                          <a:ln>
                            <a:noFill/>
                          </a:ln>
                          <a:solidFill>
                            <a:schemeClr val="tx1"/>
                          </a:solidFill>
                          <a:effectLst/>
                          <a:latin typeface="Times New Roman" panose="02020603050405020304" pitchFamily="18" charset="0"/>
                          <a:ea typeface="MS Mincho" charset="-128"/>
                          <a:cs typeface="Times New Roman" panose="02020603050405020304" pitchFamily="18" charset="0"/>
                        </a:rPr>
                        <a:t>Hoạt động giáo dục bắt buộc</a:t>
                      </a:r>
                      <a:endParaRPr kumimoji="0" lang="en-US" altLang="x-none" sz="1600" b="0" i="0" u="none" strike="noStrike" cap="none" normalizeH="0" baseline="0" dirty="0">
                        <a:ln>
                          <a:noFill/>
                        </a:ln>
                        <a:solidFill>
                          <a:schemeClr val="tx1"/>
                        </a:solidFill>
                        <a:effectLst/>
                        <a:latin typeface="Times New Roman" panose="02020603050405020304" pitchFamily="18" charset="0"/>
                        <a:ea typeface="MS Mincho" charset="-128"/>
                        <a:cs typeface="Times New Roman" panose="02020603050405020304" pitchFamily="18" charset="0"/>
                      </a:endParaRP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endParaRPr kumimoji="0" lang="x-none" altLang="x-none" sz="1600" b="0" i="0"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endParaRP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endParaRPr kumimoji="0" lang="x-none" altLang="x-none" sz="1600" b="0" i="0"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endParaRP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endParaRPr kumimoji="0" lang="x-none" altLang="x-none" sz="1600" b="0" i="0"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endParaRP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endParaRPr kumimoji="0" lang="x-none" altLang="x-none" sz="1600" b="0" i="0"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endParaRP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3"/>
                  </a:ext>
                </a:extLst>
              </a:tr>
              <a:tr h="404813">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just"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dirty="0">
                          <a:ln>
                            <a:noFill/>
                          </a:ln>
                          <a:solidFill>
                            <a:srgbClr val="FF0000"/>
                          </a:solidFill>
                          <a:effectLst/>
                          <a:latin typeface="Times New Roman" panose="02020603050405020304" pitchFamily="18" charset="0"/>
                          <a:ea typeface="MS Mincho" charset="-128"/>
                          <a:cs typeface="Times New Roman" panose="02020603050405020304" pitchFamily="18" charset="0"/>
                        </a:rPr>
                        <a:t>Hoạt động trải nghiệm, hướng nghiệp</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105</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105</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105</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105</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4"/>
                  </a:ext>
                </a:extLst>
              </a:tr>
              <a:tr h="404813">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just" defTabSz="914400" rtl="0" eaLnBrk="1" fontAlgn="base" latinLnBrk="0" hangingPunct="1">
                        <a:lnSpc>
                          <a:spcPts val="1600"/>
                        </a:lnSpc>
                        <a:spcBef>
                          <a:spcPts val="200"/>
                        </a:spcBef>
                        <a:spcAft>
                          <a:spcPts val="200"/>
                        </a:spcAft>
                        <a:buClrTx/>
                        <a:buSzTx/>
                        <a:buFontTx/>
                        <a:buNone/>
                        <a:tabLst/>
                      </a:pPr>
                      <a:r>
                        <a:rPr kumimoji="0" lang="en-US" altLang="x-none" sz="1600" b="1" i="0" u="none" strike="noStrike" cap="none" normalizeH="0" baseline="0" dirty="0">
                          <a:ln>
                            <a:noFill/>
                          </a:ln>
                          <a:solidFill>
                            <a:srgbClr val="0070C0"/>
                          </a:solidFill>
                          <a:effectLst/>
                          <a:latin typeface="Times New Roman" panose="02020603050405020304" pitchFamily="18" charset="0"/>
                          <a:ea typeface="MS Mincho" charset="-128"/>
                          <a:cs typeface="Times New Roman" panose="02020603050405020304" pitchFamily="18" charset="0"/>
                        </a:rPr>
                        <a:t>Nội dung GD bắt buộc của địa phương</a:t>
                      </a:r>
                      <a:endParaRPr kumimoji="0" lang="en-US" altLang="x-none" sz="1600" b="0" i="0" u="none" strike="noStrike" cap="none" normalizeH="0" baseline="0" dirty="0">
                        <a:ln>
                          <a:noFill/>
                        </a:ln>
                        <a:solidFill>
                          <a:srgbClr val="0070C0"/>
                        </a:solidFill>
                        <a:effectLst/>
                        <a:latin typeface="Times New Roman" panose="02020603050405020304" pitchFamily="18" charset="0"/>
                        <a:ea typeface="MS Mincho" charset="-128"/>
                        <a:cs typeface="Times New Roman" panose="02020603050405020304" pitchFamily="18" charset="0"/>
                      </a:endParaRP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35</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35</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35</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35</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5"/>
                  </a:ext>
                </a:extLst>
              </a:tr>
              <a:tr h="263525">
                <a:tc gridSpan="5">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l" defTabSz="914400" rtl="0" eaLnBrk="1" fontAlgn="base" latinLnBrk="0" hangingPunct="1">
                        <a:lnSpc>
                          <a:spcPts val="1600"/>
                        </a:lnSpc>
                        <a:spcBef>
                          <a:spcPts val="200"/>
                        </a:spcBef>
                        <a:spcAft>
                          <a:spcPts val="200"/>
                        </a:spcAft>
                        <a:buClrTx/>
                        <a:buSzTx/>
                        <a:buFontTx/>
                        <a:buNone/>
                        <a:tabLst/>
                      </a:pPr>
                      <a:r>
                        <a:rPr kumimoji="0" lang="en-US" altLang="x-none" sz="1600" b="1" i="0" u="none" strike="noStrike" cap="none" normalizeH="0" baseline="0" dirty="0">
                          <a:ln>
                            <a:noFill/>
                          </a:ln>
                          <a:solidFill>
                            <a:schemeClr val="tx1"/>
                          </a:solidFill>
                          <a:effectLst/>
                          <a:latin typeface="Times New Roman" panose="02020603050405020304" pitchFamily="18" charset="0"/>
                          <a:ea typeface="MS Mincho" charset="-128"/>
                          <a:cs typeface="Times New Roman" panose="02020603050405020304" pitchFamily="18" charset="0"/>
                        </a:rPr>
                        <a:t>Môn học tự chọn </a:t>
                      </a:r>
                      <a:endParaRPr kumimoji="0" lang="en-US" altLang="x-none" sz="1600" b="0" i="0" u="none" strike="noStrike" cap="none" normalizeH="0" baseline="0" dirty="0">
                        <a:ln>
                          <a:noFill/>
                        </a:ln>
                        <a:solidFill>
                          <a:schemeClr val="tx1"/>
                        </a:solidFill>
                        <a:effectLst/>
                        <a:latin typeface="Times New Roman" panose="02020603050405020304" pitchFamily="18" charset="0"/>
                        <a:ea typeface="MS Mincho" charset="-128"/>
                        <a:cs typeface="Times New Roman" panose="02020603050405020304" pitchFamily="18" charset="0"/>
                      </a:endParaRP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10016"/>
                  </a:ext>
                </a:extLst>
              </a:tr>
              <a:tr h="263525">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just"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dirty="0">
                          <a:ln>
                            <a:noFill/>
                          </a:ln>
                          <a:solidFill>
                            <a:srgbClr val="0070C0"/>
                          </a:solidFill>
                          <a:effectLst/>
                          <a:latin typeface="Times New Roman" panose="02020603050405020304" pitchFamily="18" charset="0"/>
                          <a:ea typeface="MS Mincho" charset="-128"/>
                          <a:cs typeface="Times New Roman" panose="02020603050405020304" pitchFamily="18" charset="0"/>
                        </a:rPr>
                        <a:t>Tiếng dân tộc thiểu số</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105</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105</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105</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105</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7"/>
                  </a:ext>
                </a:extLst>
              </a:tr>
              <a:tr h="263525">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just"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dirty="0">
                          <a:ln>
                            <a:noFill/>
                          </a:ln>
                          <a:solidFill>
                            <a:srgbClr val="0070C0"/>
                          </a:solidFill>
                          <a:effectLst/>
                          <a:latin typeface="Times New Roman" panose="02020603050405020304" pitchFamily="18" charset="0"/>
                          <a:ea typeface="MS Mincho" charset="-128"/>
                          <a:cs typeface="Times New Roman" panose="02020603050405020304" pitchFamily="18" charset="0"/>
                        </a:rPr>
                        <a:t>Ngoại ngữ 2</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105</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105</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105</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105</a:t>
                      </a: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8"/>
                  </a:ext>
                </a:extLst>
              </a:tr>
              <a:tr h="461963">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just" defTabSz="914400" rtl="0" eaLnBrk="1" fontAlgn="base" latinLnBrk="0" hangingPunct="1">
                        <a:lnSpc>
                          <a:spcPts val="1600"/>
                        </a:lnSpc>
                        <a:spcBef>
                          <a:spcPts val="200"/>
                        </a:spcBef>
                        <a:spcAft>
                          <a:spcPts val="200"/>
                        </a:spcAft>
                        <a:buClrTx/>
                        <a:buSzTx/>
                        <a:buFontTx/>
                        <a:buNone/>
                        <a:tabLst/>
                      </a:pPr>
                      <a:r>
                        <a:rPr kumimoji="0" lang="en-US" altLang="x-none" sz="1600" b="1" i="0"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Tổng số tiết học/năm học </a:t>
                      </a: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(không kể các môn học tự chọn)</a:t>
                      </a:r>
                      <a:endParaRPr kumimoji="0" lang="en-US" altLang="x-none" sz="1600" b="0" i="0"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endParaRP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1" i="0"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1015</a:t>
                      </a:r>
                      <a:endParaRPr kumimoji="0" lang="en-US" altLang="x-none" sz="1600" b="0" i="0"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endParaRP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1" i="0"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1015</a:t>
                      </a:r>
                      <a:endParaRPr kumimoji="0" lang="en-US" altLang="x-none" sz="1600" b="0" i="0"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endParaRP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1" i="0"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1032</a:t>
                      </a:r>
                      <a:endParaRPr kumimoji="0" lang="en-US" altLang="x-none" sz="1600" b="0" i="0"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endParaRP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1" i="0"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1032</a:t>
                      </a:r>
                      <a:endParaRPr kumimoji="0" lang="en-US" altLang="x-none" sz="1600" b="0" i="0"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endParaRP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9"/>
                  </a:ext>
                </a:extLst>
              </a:tr>
              <a:tr h="461963">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just" defTabSz="914400" rtl="0" eaLnBrk="1" fontAlgn="base" latinLnBrk="0" hangingPunct="1">
                        <a:lnSpc>
                          <a:spcPts val="1600"/>
                        </a:lnSpc>
                        <a:spcBef>
                          <a:spcPts val="200"/>
                        </a:spcBef>
                        <a:spcAft>
                          <a:spcPts val="200"/>
                        </a:spcAft>
                        <a:buClrTx/>
                        <a:buSzTx/>
                        <a:buFontTx/>
                        <a:buNone/>
                        <a:tabLst/>
                      </a:pPr>
                      <a:r>
                        <a:rPr kumimoji="0" lang="en-US" altLang="x-none" sz="1600" b="1" i="0"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Số tiết học trung bình/tuần </a:t>
                      </a: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(không kể các môn học tự chọn)</a:t>
                      </a:r>
                      <a:endParaRPr kumimoji="0" lang="en-US" altLang="x-none" sz="1600" b="0" i="0"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endParaRP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1"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29</a:t>
                      </a:r>
                      <a:endPar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endParaRP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1"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29</a:t>
                      </a:r>
                      <a:endPar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endParaRP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1"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29,5</a:t>
                      </a:r>
                      <a:endPar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endParaRP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600"/>
                        </a:lnSpc>
                        <a:spcBef>
                          <a:spcPts val="200"/>
                        </a:spcBef>
                        <a:spcAft>
                          <a:spcPts val="200"/>
                        </a:spcAft>
                        <a:buClrTx/>
                        <a:buSzTx/>
                        <a:buFontTx/>
                        <a:buNone/>
                        <a:tabLst/>
                      </a:pPr>
                      <a:r>
                        <a:rPr kumimoji="0" lang="en-US" altLang="x-none" sz="1600" b="1" i="1" u="none" strike="noStrike" cap="none" normalizeH="0" baseline="0" dirty="0">
                          <a:ln>
                            <a:noFill/>
                          </a:ln>
                          <a:solidFill>
                            <a:schemeClr val="tx1"/>
                          </a:solidFill>
                          <a:effectLst/>
                          <a:latin typeface="Times New Roman" panose="02020603050405020304" pitchFamily="18" charset="0"/>
                          <a:ea typeface="MS Mincho" charset="-128"/>
                          <a:cs typeface="Times New Roman" panose="02020603050405020304" pitchFamily="18" charset="0"/>
                        </a:rPr>
                        <a:t>29,5</a:t>
                      </a:r>
                      <a:endParaRPr kumimoji="0" lang="en-US" altLang="x-none" sz="1600" b="0" i="1" u="none" strike="noStrike" cap="none" normalizeH="0" baseline="0" dirty="0">
                        <a:ln>
                          <a:noFill/>
                        </a:ln>
                        <a:solidFill>
                          <a:schemeClr val="tx1"/>
                        </a:solidFill>
                        <a:effectLst/>
                        <a:latin typeface="Times New Roman" panose="02020603050405020304" pitchFamily="18" charset="0"/>
                        <a:ea typeface="MS Mincho" charset="-128"/>
                        <a:cs typeface="Times New Roman" panose="02020603050405020304" pitchFamily="18" charset="0"/>
                      </a:endParaRPr>
                    </a:p>
                  </a:txBody>
                  <a:tcPr marL="52754" marR="5275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20"/>
                  </a:ext>
                </a:extLst>
              </a:tr>
            </a:tbl>
          </a:graphicData>
        </a:graphic>
      </p:graphicFrame>
      <p:sp>
        <p:nvSpPr>
          <p:cNvPr id="2" name="Rectangle 1"/>
          <p:cNvSpPr/>
          <p:nvPr/>
        </p:nvSpPr>
        <p:spPr>
          <a:xfrm>
            <a:off x="0" y="76200"/>
            <a:ext cx="9144000" cy="400110"/>
          </a:xfrm>
          <a:prstGeom prst="rect">
            <a:avLst/>
          </a:prstGeom>
        </p:spPr>
        <p:txBody>
          <a:bodyPr wrap="square">
            <a:spAutoFit/>
          </a:bodyPr>
          <a:lstStyle/>
          <a:p>
            <a:pPr marL="1534795" marR="1534160" indent="-312420" algn="ctr">
              <a:spcBef>
                <a:spcPts val="380"/>
              </a:spcBef>
              <a:spcAft>
                <a:spcPts val="0"/>
              </a:spcAft>
            </a:pPr>
            <a:r>
              <a:rPr lang="vi-VN" sz="2000" b="1" i="1" dirty="0">
                <a:solidFill>
                  <a:srgbClr val="FF0000"/>
                </a:solidFill>
                <a:ea typeface="Times New Roman" panose="02020603050405020304" pitchFamily="18" charset="0"/>
              </a:rPr>
              <a:t>Bảng tổng hợp kế hoạch giáo dục cấp trung học cơ sở</a:t>
            </a:r>
          </a:p>
        </p:txBody>
      </p:sp>
    </p:spTree>
    <p:extLst>
      <p:ext uri="{BB962C8B-B14F-4D97-AF65-F5344CB8AC3E}">
        <p14:creationId xmlns:p14="http://schemas.microsoft.com/office/powerpoint/2010/main" val="30829258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bwMode="auto">
          <a:xfrm>
            <a:off x="457200" y="0"/>
            <a:ext cx="8229600" cy="5635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r>
              <a:rPr lang="en-US" altLang="vi-VN" sz="2800" b="1" dirty="0" smtClean="0">
                <a:solidFill>
                  <a:srgbClr val="C00000"/>
                </a:solidFill>
                <a:latin typeface="Arial" panose="020B0604020202020204" pitchFamily="34" charset="0"/>
                <a:cs typeface="Arial" panose="020B0604020202020204" pitchFamily="34" charset="0"/>
              </a:rPr>
              <a:t>Cấu trúc về </a:t>
            </a:r>
            <a:r>
              <a:rPr lang="en-US" altLang="vi-VN" sz="2800" b="1" dirty="0" smtClean="0">
                <a:solidFill>
                  <a:srgbClr val="C00000"/>
                </a:solidFill>
                <a:latin typeface="Times New Roman" panose="02020603050405020304" pitchFamily="18" charset="0"/>
                <a:cs typeface="Times New Roman" panose="02020603050405020304" pitchFamily="18" charset="0"/>
              </a:rPr>
              <a:t>môn</a:t>
            </a:r>
            <a:r>
              <a:rPr lang="en-US" altLang="vi-VN" sz="2800" b="1" dirty="0" smtClean="0">
                <a:solidFill>
                  <a:srgbClr val="C00000"/>
                </a:solidFill>
                <a:latin typeface="Arial" panose="020B0604020202020204" pitchFamily="34" charset="0"/>
                <a:cs typeface="Arial" panose="020B0604020202020204" pitchFamily="34" charset="0"/>
              </a:rPr>
              <a:t> KHTN</a:t>
            </a:r>
          </a:p>
        </p:txBody>
      </p:sp>
      <p:graphicFrame>
        <p:nvGraphicFramePr>
          <p:cNvPr id="5" name="Table 4"/>
          <p:cNvGraphicFramePr>
            <a:graphicFrameLocks noGrp="1"/>
          </p:cNvGraphicFramePr>
          <p:nvPr>
            <p:extLst>
              <p:ext uri="{D42A27DB-BD31-4B8C-83A1-F6EECF244321}">
                <p14:modId xmlns:p14="http://schemas.microsoft.com/office/powerpoint/2010/main" val="3220577189"/>
              </p:ext>
            </p:extLst>
          </p:nvPr>
        </p:nvGraphicFramePr>
        <p:xfrm>
          <a:off x="0" y="533400"/>
          <a:ext cx="9134475" cy="2767013"/>
        </p:xfrm>
        <a:graphic>
          <a:graphicData uri="http://schemas.openxmlformats.org/drawingml/2006/table">
            <a:tbl>
              <a:tblPr/>
              <a:tblGrid>
                <a:gridCol w="6459538">
                  <a:extLst>
                    <a:ext uri="{9D8B030D-6E8A-4147-A177-3AD203B41FA5}">
                      <a16:colId xmlns="" xmlns:a16="http://schemas.microsoft.com/office/drawing/2014/main" val="876944574"/>
                    </a:ext>
                  </a:extLst>
                </a:gridCol>
                <a:gridCol w="669925">
                  <a:extLst>
                    <a:ext uri="{9D8B030D-6E8A-4147-A177-3AD203B41FA5}">
                      <a16:colId xmlns="" xmlns:a16="http://schemas.microsoft.com/office/drawing/2014/main" val="4242336265"/>
                    </a:ext>
                  </a:extLst>
                </a:gridCol>
                <a:gridCol w="668337">
                  <a:extLst>
                    <a:ext uri="{9D8B030D-6E8A-4147-A177-3AD203B41FA5}">
                      <a16:colId xmlns="" xmlns:a16="http://schemas.microsoft.com/office/drawing/2014/main" val="808482935"/>
                    </a:ext>
                  </a:extLst>
                </a:gridCol>
                <a:gridCol w="668338">
                  <a:extLst>
                    <a:ext uri="{9D8B030D-6E8A-4147-A177-3AD203B41FA5}">
                      <a16:colId xmlns="" xmlns:a16="http://schemas.microsoft.com/office/drawing/2014/main" val="103498788"/>
                    </a:ext>
                  </a:extLst>
                </a:gridCol>
                <a:gridCol w="668337">
                  <a:extLst>
                    <a:ext uri="{9D8B030D-6E8A-4147-A177-3AD203B41FA5}">
                      <a16:colId xmlns="" xmlns:a16="http://schemas.microsoft.com/office/drawing/2014/main" val="91918412"/>
                    </a:ext>
                  </a:extLst>
                </a:gridCol>
              </a:tblGrid>
              <a:tr h="319088">
                <a:tc rowSpan="2">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vi-VN" sz="18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Nội dung</a:t>
                      </a:r>
                      <a:endParaRPr kumimoji="0" lang="en-US" altLang="vi-VN" sz="1800" b="0" i="0" u="none" strike="noStrike" cap="none" normalizeH="0" baseline="0" dirty="0" smtClean="0">
                        <a:ln>
                          <a:noFill/>
                        </a:ln>
                        <a:solidFill>
                          <a:schemeClr val="tx1"/>
                        </a:solidFill>
                        <a:effectLst/>
                        <a:latin typeface="Times New Roman" panose="02020603050405020304" pitchFamily="18" charset="0"/>
                        <a:ea typeface="DejaVu Sans"/>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vi-VN" sz="18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Lớp</a:t>
                      </a:r>
                      <a:endParaRPr kumimoji="0" lang="en-US" altLang="vi-VN" sz="1800" b="0" i="0" u="none" strike="noStrike" cap="none" normalizeH="0" baseline="0" smtClean="0">
                        <a:ln>
                          <a:noFill/>
                        </a:ln>
                        <a:solidFill>
                          <a:schemeClr val="tx1"/>
                        </a:solidFill>
                        <a:effectLst/>
                        <a:latin typeface="Times New Roman" panose="02020603050405020304" pitchFamily="18" charset="0"/>
                        <a:ea typeface="DejaVu Sans"/>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vi-VN"/>
                    </a:p>
                  </a:txBody>
                  <a:tcPr/>
                </a:tc>
                <a:tc hMerge="1">
                  <a:txBody>
                    <a:bodyPr/>
                    <a:lstStyle/>
                    <a:p>
                      <a:endParaRPr lang="vi-VN"/>
                    </a:p>
                  </a:txBody>
                  <a:tcPr/>
                </a:tc>
                <a:tc hMerge="1">
                  <a:txBody>
                    <a:bodyPr/>
                    <a:lstStyle/>
                    <a:p>
                      <a:endParaRPr lang="vi-VN"/>
                    </a:p>
                  </a:txBody>
                  <a:tcPr/>
                </a:tc>
                <a:extLst>
                  <a:ext uri="{0D108BD9-81ED-4DB2-BD59-A6C34878D82A}">
                    <a16:rowId xmlns="" xmlns:a16="http://schemas.microsoft.com/office/drawing/2014/main" val="665407428"/>
                  </a:ext>
                </a:extLst>
              </a:tr>
              <a:tr h="327025">
                <a:tc vMerge="1">
                  <a:txBody>
                    <a:bodyPr/>
                    <a:lstStyle/>
                    <a:p>
                      <a:endParaRPr lang="vi-VN"/>
                    </a:p>
                  </a:txBody>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US" altLang="vi-VN" sz="18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6</a:t>
                      </a:r>
                      <a:endParaRPr kumimoji="0" lang="en-US" altLang="vi-VN" sz="1800" b="0" i="0" u="none" strike="noStrike" cap="none" normalizeH="0" baseline="0" smtClean="0">
                        <a:ln>
                          <a:noFill/>
                        </a:ln>
                        <a:solidFill>
                          <a:schemeClr val="tx1"/>
                        </a:solidFill>
                        <a:effectLst/>
                        <a:latin typeface="Times New Roman" panose="02020603050405020304" pitchFamily="18" charset="0"/>
                        <a:ea typeface="DejaVu Sans"/>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US" altLang="vi-VN" sz="18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7</a:t>
                      </a:r>
                      <a:endParaRPr kumimoji="0" lang="en-US" altLang="vi-VN" sz="1800" b="0" i="0" u="none" strike="noStrike" cap="none" normalizeH="0" baseline="0" smtClean="0">
                        <a:ln>
                          <a:noFill/>
                        </a:ln>
                        <a:solidFill>
                          <a:schemeClr val="tx1"/>
                        </a:solidFill>
                        <a:effectLst/>
                        <a:latin typeface="Times New Roman" panose="02020603050405020304" pitchFamily="18" charset="0"/>
                        <a:ea typeface="DejaVu Sans"/>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US" altLang="vi-VN" sz="18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8</a:t>
                      </a:r>
                      <a:endParaRPr kumimoji="0" lang="en-US" altLang="vi-VN" sz="1800" b="0" i="0" u="none" strike="noStrike" cap="none" normalizeH="0" baseline="0" smtClean="0">
                        <a:ln>
                          <a:noFill/>
                        </a:ln>
                        <a:solidFill>
                          <a:schemeClr val="tx1"/>
                        </a:solidFill>
                        <a:effectLst/>
                        <a:latin typeface="Times New Roman" panose="02020603050405020304" pitchFamily="18" charset="0"/>
                        <a:ea typeface="DejaVu Sans"/>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US" altLang="vi-VN" sz="18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9</a:t>
                      </a:r>
                      <a:endParaRPr kumimoji="0" lang="en-US" altLang="vi-VN" sz="1800" b="0" i="0" u="none" strike="noStrike" cap="none" normalizeH="0" baseline="0" smtClean="0">
                        <a:ln>
                          <a:noFill/>
                        </a:ln>
                        <a:solidFill>
                          <a:schemeClr val="tx1"/>
                        </a:solidFill>
                        <a:effectLst/>
                        <a:latin typeface="Times New Roman" panose="02020603050405020304" pitchFamily="18" charset="0"/>
                        <a:ea typeface="DejaVu Sans"/>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2118320507"/>
                  </a:ext>
                </a:extLst>
              </a:tr>
              <a:tr h="327025">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just" defTabSz="914400" rtl="0" eaLnBrk="1" fontAlgn="base" latinLnBrk="0" hangingPunct="1">
                        <a:lnSpc>
                          <a:spcPts val="1600"/>
                        </a:lnSpc>
                        <a:spcBef>
                          <a:spcPts val="300"/>
                        </a:spcBef>
                        <a:spcAft>
                          <a:spcPts val="300"/>
                        </a:spcAft>
                        <a:buClrTx/>
                        <a:buSzTx/>
                        <a:buFontTx/>
                        <a:buNone/>
                        <a:tabLst/>
                      </a:pPr>
                      <a:r>
                        <a:rPr kumimoji="0" lang="en-US" altLang="vi-VN"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Mở đầu</a:t>
                      </a:r>
                      <a:endParaRPr kumimoji="0" lang="en-US" altLang="vi-VN" sz="1800" b="0" i="0" u="none" strike="noStrike" cap="none" normalizeH="0" baseline="0" dirty="0" smtClean="0">
                        <a:ln>
                          <a:noFill/>
                        </a:ln>
                        <a:solidFill>
                          <a:schemeClr val="tx1"/>
                        </a:solidFill>
                        <a:effectLst/>
                        <a:latin typeface="Times New Roman" panose="02020603050405020304" pitchFamily="18" charset="0"/>
                        <a:ea typeface="DejaVu Sans"/>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ts val="1600"/>
                        </a:lnSpc>
                        <a:spcBef>
                          <a:spcPts val="300"/>
                        </a:spcBef>
                        <a:spcAft>
                          <a:spcPts val="300"/>
                        </a:spcAft>
                        <a:buClrTx/>
                        <a:buSzTx/>
                        <a:buFontTx/>
                        <a:buNone/>
                        <a:tabLst/>
                      </a:pPr>
                      <a:r>
                        <a:rPr kumimoji="0" lang="en-US" altLang="vi-VN"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a:t>
                      </a:r>
                      <a:r>
                        <a:rPr kumimoji="0" lang="en-US" altLang="vi-VN" sz="1800" b="0" i="0" u="none" strike="noStrike" cap="none" normalizeH="0" baseline="0" smtClean="0">
                          <a:ln>
                            <a:noFill/>
                          </a:ln>
                          <a:solidFill>
                            <a:schemeClr val="tx1"/>
                          </a:solidFill>
                          <a:effectLst/>
                          <a:latin typeface="Times New Roman" panose="02020603050405020304" pitchFamily="18" charset="0"/>
                          <a:ea typeface="DejaVu Sans"/>
                          <a:cs typeface="Times New Roman" panose="02020603050405020304" pitchFamily="18" charset="0"/>
                        </a:rPr>
                        <a:t>%</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ts val="1600"/>
                        </a:lnSpc>
                        <a:spcBef>
                          <a:spcPts val="300"/>
                        </a:spcBef>
                        <a:spcAft>
                          <a:spcPts val="300"/>
                        </a:spcAft>
                        <a:buClrTx/>
                        <a:buSzTx/>
                        <a:buFontTx/>
                        <a:buNone/>
                        <a:tabLst/>
                      </a:pPr>
                      <a:r>
                        <a:rPr kumimoji="0" lang="en-US" altLang="vi-VN"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a:t>
                      </a:r>
                      <a:r>
                        <a:rPr kumimoji="0" lang="en-US" altLang="vi-VN" sz="1800" b="0" i="0" u="none" strike="noStrike" cap="none" normalizeH="0" baseline="0" smtClean="0">
                          <a:ln>
                            <a:noFill/>
                          </a:ln>
                          <a:solidFill>
                            <a:schemeClr val="tx1"/>
                          </a:solidFill>
                          <a:effectLst/>
                          <a:latin typeface="Times New Roman" panose="02020603050405020304" pitchFamily="18" charset="0"/>
                          <a:ea typeface="DejaVu Sans"/>
                          <a:cs typeface="Times New Roman" panose="02020603050405020304" pitchFamily="18" charset="0"/>
                        </a:rPr>
                        <a:t>%</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ts val="1600"/>
                        </a:lnSpc>
                        <a:spcBef>
                          <a:spcPts val="300"/>
                        </a:spcBef>
                        <a:spcAft>
                          <a:spcPts val="300"/>
                        </a:spcAft>
                        <a:buClrTx/>
                        <a:buSzTx/>
                        <a:buFontTx/>
                        <a:buNone/>
                        <a:tabLst/>
                      </a:pPr>
                      <a:r>
                        <a:rPr kumimoji="0" lang="en-US" altLang="vi-VN"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r>
                        <a:rPr kumimoji="0" lang="en-US" altLang="vi-VN" sz="1800" b="0" i="0" u="none" strike="noStrike" cap="none" normalizeH="0" baseline="0" smtClean="0">
                          <a:ln>
                            <a:noFill/>
                          </a:ln>
                          <a:solidFill>
                            <a:schemeClr val="tx1"/>
                          </a:solidFill>
                          <a:effectLst/>
                          <a:latin typeface="Times New Roman" panose="02020603050405020304" pitchFamily="18" charset="0"/>
                          <a:ea typeface="DejaVu Sans"/>
                          <a:cs typeface="Times New Roman" panose="02020603050405020304" pitchFamily="18" charset="0"/>
                        </a:rPr>
                        <a:t>%</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ts val="1600"/>
                        </a:lnSpc>
                        <a:spcBef>
                          <a:spcPts val="300"/>
                        </a:spcBef>
                        <a:spcAft>
                          <a:spcPts val="300"/>
                        </a:spcAft>
                        <a:buClrTx/>
                        <a:buSzTx/>
                        <a:buFontTx/>
                        <a:buNone/>
                        <a:tabLst/>
                      </a:pPr>
                      <a:r>
                        <a:rPr kumimoji="0" lang="en-US" altLang="vi-VN"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r>
                        <a:rPr kumimoji="0" lang="en-US" altLang="vi-VN" sz="1800" b="0" i="0" u="none" strike="noStrike" cap="none" normalizeH="0" baseline="0" smtClean="0">
                          <a:ln>
                            <a:noFill/>
                          </a:ln>
                          <a:solidFill>
                            <a:schemeClr val="tx1"/>
                          </a:solidFill>
                          <a:effectLst/>
                          <a:latin typeface="Times New Roman" panose="02020603050405020304" pitchFamily="18" charset="0"/>
                          <a:ea typeface="DejaVu Sans"/>
                          <a:cs typeface="Times New Roman" panose="02020603050405020304" pitchFamily="18" charset="0"/>
                        </a:rPr>
                        <a:t>%</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730834451"/>
                  </a:ext>
                </a:extLst>
              </a:tr>
              <a:tr h="327025">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just" defTabSz="914400" rtl="0" eaLnBrk="1" fontAlgn="base" latinLnBrk="0" hangingPunct="1">
                        <a:lnSpc>
                          <a:spcPts val="1600"/>
                        </a:lnSpc>
                        <a:spcBef>
                          <a:spcPts val="300"/>
                        </a:spcBef>
                        <a:spcAft>
                          <a:spcPts val="300"/>
                        </a:spcAft>
                        <a:buClrTx/>
                        <a:buSzTx/>
                        <a:buFontTx/>
                        <a:buNone/>
                        <a:tabLst/>
                      </a:pPr>
                      <a:r>
                        <a:rPr kumimoji="0" lang="en-US" altLang="vi-VN"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Chất và sự biến đổi của chất </a:t>
                      </a:r>
                      <a:r>
                        <a:rPr kumimoji="0" lang="vi-VN" altLang="vi-VN" sz="18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(Hoá học)</a:t>
                      </a:r>
                      <a:endParaRPr kumimoji="0" lang="en-US" altLang="vi-VN" sz="1800" b="0" i="0" u="none" strike="noStrike" cap="none" normalizeH="0" baseline="0" smtClean="0">
                        <a:ln>
                          <a:noFill/>
                        </a:ln>
                        <a:solidFill>
                          <a:schemeClr val="tx1"/>
                        </a:solidFill>
                        <a:effectLst/>
                        <a:latin typeface="Times New Roman" panose="02020603050405020304" pitchFamily="18" charset="0"/>
                        <a:ea typeface="DejaVu Sans"/>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ts val="1600"/>
                        </a:lnSpc>
                        <a:spcBef>
                          <a:spcPts val="300"/>
                        </a:spcBef>
                        <a:spcAft>
                          <a:spcPts val="300"/>
                        </a:spcAft>
                        <a:buClrTx/>
                        <a:buSzTx/>
                        <a:buFontTx/>
                        <a:buNone/>
                        <a:tabLst/>
                      </a:pPr>
                      <a:r>
                        <a:rPr kumimoji="0" lang="en-US" altLang="vi-VN"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15</a:t>
                      </a:r>
                      <a:r>
                        <a:rPr kumimoji="0" lang="en-US" altLang="vi-VN" sz="1800" b="0" i="0" u="none" strike="noStrike" cap="none" normalizeH="0" baseline="0" smtClean="0">
                          <a:ln>
                            <a:noFill/>
                          </a:ln>
                          <a:solidFill>
                            <a:schemeClr val="tx1"/>
                          </a:solidFill>
                          <a:effectLst/>
                          <a:latin typeface="Times New Roman" panose="02020603050405020304" pitchFamily="18" charset="0"/>
                          <a:ea typeface="DejaVu Sans"/>
                          <a:cs typeface="Times New Roman" panose="02020603050405020304" pitchFamily="18" charset="0"/>
                        </a:rPr>
                        <a:t>%</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ts val="1600"/>
                        </a:lnSpc>
                        <a:spcBef>
                          <a:spcPts val="300"/>
                        </a:spcBef>
                        <a:spcAft>
                          <a:spcPts val="300"/>
                        </a:spcAft>
                        <a:buClrTx/>
                        <a:buSzTx/>
                        <a:buFontTx/>
                        <a:buNone/>
                        <a:tabLst/>
                      </a:pPr>
                      <a:r>
                        <a:rPr kumimoji="0" lang="en-US" altLang="vi-VN"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20</a:t>
                      </a:r>
                      <a:r>
                        <a:rPr kumimoji="0" lang="en-US" altLang="vi-VN" sz="1800" b="0" i="0" u="none" strike="noStrike" cap="none" normalizeH="0" baseline="0" smtClean="0">
                          <a:ln>
                            <a:noFill/>
                          </a:ln>
                          <a:solidFill>
                            <a:schemeClr val="tx1"/>
                          </a:solidFill>
                          <a:effectLst/>
                          <a:latin typeface="Times New Roman" panose="02020603050405020304" pitchFamily="18" charset="0"/>
                          <a:ea typeface="DejaVu Sans"/>
                          <a:cs typeface="Times New Roman" panose="02020603050405020304" pitchFamily="18" charset="0"/>
                        </a:rPr>
                        <a:t>%</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ts val="1600"/>
                        </a:lnSpc>
                        <a:spcBef>
                          <a:spcPts val="300"/>
                        </a:spcBef>
                        <a:spcAft>
                          <a:spcPts val="300"/>
                        </a:spcAft>
                        <a:buClrTx/>
                        <a:buSzTx/>
                        <a:buFontTx/>
                        <a:buNone/>
                        <a:tabLst/>
                      </a:pPr>
                      <a:r>
                        <a:rPr kumimoji="0" lang="en-US" altLang="vi-VN"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29</a:t>
                      </a:r>
                      <a:r>
                        <a:rPr kumimoji="0" lang="en-US" altLang="vi-VN" sz="1800" b="0" i="0" u="none" strike="noStrike" cap="none" normalizeH="0" baseline="0" smtClean="0">
                          <a:ln>
                            <a:noFill/>
                          </a:ln>
                          <a:solidFill>
                            <a:schemeClr val="tx1"/>
                          </a:solidFill>
                          <a:effectLst/>
                          <a:latin typeface="Times New Roman" panose="02020603050405020304" pitchFamily="18" charset="0"/>
                          <a:ea typeface="DejaVu Sans"/>
                          <a:cs typeface="Times New Roman" panose="02020603050405020304" pitchFamily="18" charset="0"/>
                        </a:rPr>
                        <a:t>%</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ts val="1600"/>
                        </a:lnSpc>
                        <a:spcBef>
                          <a:spcPts val="300"/>
                        </a:spcBef>
                        <a:spcAft>
                          <a:spcPts val="300"/>
                        </a:spcAft>
                        <a:buClrTx/>
                        <a:buSzTx/>
                        <a:buFontTx/>
                        <a:buNone/>
                        <a:tabLst/>
                      </a:pPr>
                      <a:r>
                        <a:rPr kumimoji="0" lang="en-US" altLang="vi-VN"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31</a:t>
                      </a:r>
                      <a:r>
                        <a:rPr kumimoji="0" lang="en-US" altLang="vi-VN" sz="1800" b="0" i="0" u="none" strike="noStrike" cap="none" normalizeH="0" baseline="0" smtClean="0">
                          <a:ln>
                            <a:noFill/>
                          </a:ln>
                          <a:solidFill>
                            <a:schemeClr val="tx1"/>
                          </a:solidFill>
                          <a:effectLst/>
                          <a:latin typeface="Times New Roman" panose="02020603050405020304" pitchFamily="18" charset="0"/>
                          <a:ea typeface="DejaVu Sans"/>
                          <a:cs typeface="Times New Roman" panose="02020603050405020304" pitchFamily="18" charset="0"/>
                        </a:rPr>
                        <a:t>%</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96314966"/>
                  </a:ext>
                </a:extLst>
              </a:tr>
              <a:tr h="327025">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just" defTabSz="914400" rtl="0" eaLnBrk="1" fontAlgn="base" latinLnBrk="0" hangingPunct="1">
                        <a:lnSpc>
                          <a:spcPts val="1600"/>
                        </a:lnSpc>
                        <a:spcBef>
                          <a:spcPts val="300"/>
                        </a:spcBef>
                        <a:spcAft>
                          <a:spcPts val="300"/>
                        </a:spcAft>
                        <a:buClrTx/>
                        <a:buSzTx/>
                        <a:buFontTx/>
                        <a:buNone/>
                        <a:tabLst/>
                      </a:pPr>
                      <a:r>
                        <a:rPr kumimoji="0" lang="en-US" altLang="vi-VN"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Vật sống </a:t>
                      </a:r>
                      <a:r>
                        <a:rPr kumimoji="0" lang="vi-VN" altLang="vi-VN" sz="18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(Sinh học)</a:t>
                      </a:r>
                      <a:endParaRPr kumimoji="0" lang="en-US" altLang="vi-VN" sz="1800" b="0" i="0" u="none" strike="noStrike" cap="none" normalizeH="0" baseline="0" smtClean="0">
                        <a:ln>
                          <a:noFill/>
                        </a:ln>
                        <a:solidFill>
                          <a:schemeClr val="tx1"/>
                        </a:solidFill>
                        <a:effectLst/>
                        <a:latin typeface="Times New Roman" panose="02020603050405020304" pitchFamily="18" charset="0"/>
                        <a:ea typeface="DejaVu Sans"/>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ts val="1600"/>
                        </a:lnSpc>
                        <a:spcBef>
                          <a:spcPts val="300"/>
                        </a:spcBef>
                        <a:spcAft>
                          <a:spcPts val="300"/>
                        </a:spcAft>
                        <a:buClrTx/>
                        <a:buSzTx/>
                        <a:buFontTx/>
                        <a:buNone/>
                        <a:tabLst/>
                      </a:pPr>
                      <a:r>
                        <a:rPr kumimoji="0" lang="en-US" altLang="vi-VN"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38</a:t>
                      </a:r>
                      <a:r>
                        <a:rPr kumimoji="0" lang="en-US" altLang="vi-VN" sz="1800" b="0" i="0" u="none" strike="noStrike" cap="none" normalizeH="0" baseline="0" smtClean="0">
                          <a:ln>
                            <a:noFill/>
                          </a:ln>
                          <a:solidFill>
                            <a:schemeClr val="tx1"/>
                          </a:solidFill>
                          <a:effectLst/>
                          <a:latin typeface="Times New Roman" panose="02020603050405020304" pitchFamily="18" charset="0"/>
                          <a:ea typeface="DejaVu Sans"/>
                          <a:cs typeface="Times New Roman" panose="02020603050405020304" pitchFamily="18" charset="0"/>
                        </a:rPr>
                        <a:t>%</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ts val="1600"/>
                        </a:lnSpc>
                        <a:spcBef>
                          <a:spcPts val="300"/>
                        </a:spcBef>
                        <a:spcAft>
                          <a:spcPts val="300"/>
                        </a:spcAft>
                        <a:buClrTx/>
                        <a:buSzTx/>
                        <a:buFontTx/>
                        <a:buNone/>
                        <a:tabLst/>
                      </a:pPr>
                      <a:r>
                        <a:rPr kumimoji="0" lang="en-US" altLang="vi-VN"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38</a:t>
                      </a:r>
                      <a:r>
                        <a:rPr kumimoji="0" lang="en-US" altLang="vi-VN" sz="1800" b="0" i="0" u="none" strike="noStrike" cap="none" normalizeH="0" baseline="0" smtClean="0">
                          <a:ln>
                            <a:noFill/>
                          </a:ln>
                          <a:solidFill>
                            <a:schemeClr val="tx1"/>
                          </a:solidFill>
                          <a:effectLst/>
                          <a:latin typeface="Times New Roman" panose="02020603050405020304" pitchFamily="18" charset="0"/>
                          <a:ea typeface="DejaVu Sans"/>
                          <a:cs typeface="Times New Roman" panose="02020603050405020304" pitchFamily="18" charset="0"/>
                        </a:rPr>
                        <a:t>%</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ts val="1600"/>
                        </a:lnSpc>
                        <a:spcBef>
                          <a:spcPts val="300"/>
                        </a:spcBef>
                        <a:spcAft>
                          <a:spcPts val="300"/>
                        </a:spcAft>
                        <a:buClrTx/>
                        <a:buSzTx/>
                        <a:buFontTx/>
                        <a:buNone/>
                        <a:tabLst/>
                      </a:pPr>
                      <a:r>
                        <a:rPr kumimoji="0" lang="en-US" altLang="vi-VN"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29</a:t>
                      </a:r>
                      <a:r>
                        <a:rPr kumimoji="0" lang="en-US" altLang="vi-VN" sz="1800" b="0" i="0" u="none" strike="noStrike" cap="none" normalizeH="0" baseline="0" smtClean="0">
                          <a:ln>
                            <a:noFill/>
                          </a:ln>
                          <a:solidFill>
                            <a:schemeClr val="tx1"/>
                          </a:solidFill>
                          <a:effectLst/>
                          <a:latin typeface="Times New Roman" panose="02020603050405020304" pitchFamily="18" charset="0"/>
                          <a:ea typeface="DejaVu Sans"/>
                          <a:cs typeface="Times New Roman" panose="02020603050405020304" pitchFamily="18" charset="0"/>
                        </a:rPr>
                        <a:t>%</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ts val="1600"/>
                        </a:lnSpc>
                        <a:spcBef>
                          <a:spcPts val="300"/>
                        </a:spcBef>
                        <a:spcAft>
                          <a:spcPts val="300"/>
                        </a:spcAft>
                        <a:buClrTx/>
                        <a:buSzTx/>
                        <a:buFontTx/>
                        <a:buNone/>
                        <a:tabLst/>
                      </a:pPr>
                      <a:r>
                        <a:rPr kumimoji="0" lang="en-US" altLang="vi-VN"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25</a:t>
                      </a:r>
                      <a:r>
                        <a:rPr kumimoji="0" lang="en-US" altLang="vi-VN" sz="1800" b="0" i="0" u="none" strike="noStrike" cap="none" normalizeH="0" baseline="0" smtClean="0">
                          <a:ln>
                            <a:noFill/>
                          </a:ln>
                          <a:solidFill>
                            <a:schemeClr val="tx1"/>
                          </a:solidFill>
                          <a:effectLst/>
                          <a:latin typeface="Times New Roman" panose="02020603050405020304" pitchFamily="18" charset="0"/>
                          <a:ea typeface="DejaVu Sans"/>
                          <a:cs typeface="Times New Roman" panose="02020603050405020304" pitchFamily="18" charset="0"/>
                        </a:rPr>
                        <a:t>%</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3900361708"/>
                  </a:ext>
                </a:extLst>
              </a:tr>
              <a:tr h="485775">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just" defTabSz="914400" rtl="0" eaLnBrk="1" fontAlgn="base" latinLnBrk="0" hangingPunct="1">
                        <a:lnSpc>
                          <a:spcPts val="1600"/>
                        </a:lnSpc>
                        <a:spcBef>
                          <a:spcPts val="300"/>
                        </a:spcBef>
                        <a:spcAft>
                          <a:spcPts val="300"/>
                        </a:spcAft>
                        <a:buClrTx/>
                        <a:buSzTx/>
                        <a:buFontTx/>
                        <a:buNone/>
                        <a:tabLst/>
                      </a:pPr>
                      <a:r>
                        <a:rPr kumimoji="0" lang="en-US" altLang="vi-VN"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Năng lượng và sự biến đổi </a:t>
                      </a:r>
                      <a:r>
                        <a:rPr kumimoji="0" lang="vi-VN" altLang="vi-VN" sz="18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(Vật lí)</a:t>
                      </a:r>
                      <a:endParaRPr kumimoji="0" lang="en-US" altLang="vi-VN" sz="1800" b="0" i="0" u="none" strike="noStrike" cap="none" normalizeH="0" baseline="0" smtClean="0">
                        <a:ln>
                          <a:noFill/>
                        </a:ln>
                        <a:solidFill>
                          <a:schemeClr val="tx1"/>
                        </a:solidFill>
                        <a:effectLst/>
                        <a:latin typeface="Times New Roman" panose="02020603050405020304" pitchFamily="18" charset="0"/>
                        <a:ea typeface="DejaVu Sans"/>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ts val="1600"/>
                        </a:lnSpc>
                        <a:spcBef>
                          <a:spcPts val="300"/>
                        </a:spcBef>
                        <a:spcAft>
                          <a:spcPts val="300"/>
                        </a:spcAft>
                        <a:buClrTx/>
                        <a:buSzTx/>
                        <a:buFontTx/>
                        <a:buNone/>
                        <a:tabLst/>
                      </a:pPr>
                      <a:r>
                        <a:rPr kumimoji="0" lang="en-US" altLang="vi-VN"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25</a:t>
                      </a:r>
                      <a:r>
                        <a:rPr kumimoji="0" lang="en-US" altLang="vi-VN" sz="1800" b="0" i="0" u="none" strike="noStrike" cap="none" normalizeH="0" baseline="0" smtClean="0">
                          <a:ln>
                            <a:noFill/>
                          </a:ln>
                          <a:solidFill>
                            <a:schemeClr val="tx1"/>
                          </a:solidFill>
                          <a:effectLst/>
                          <a:latin typeface="Times New Roman" panose="02020603050405020304" pitchFamily="18" charset="0"/>
                          <a:ea typeface="DejaVu Sans"/>
                          <a:cs typeface="Times New Roman" panose="02020603050405020304" pitchFamily="18" charset="0"/>
                        </a:rPr>
                        <a:t>%</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ts val="1600"/>
                        </a:lnSpc>
                        <a:spcBef>
                          <a:spcPts val="300"/>
                        </a:spcBef>
                        <a:spcAft>
                          <a:spcPts val="300"/>
                        </a:spcAft>
                        <a:buClrTx/>
                        <a:buSzTx/>
                        <a:buFontTx/>
                        <a:buNone/>
                        <a:tabLst/>
                      </a:pPr>
                      <a:r>
                        <a:rPr kumimoji="0" lang="en-US" altLang="vi-VN"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28</a:t>
                      </a:r>
                      <a:r>
                        <a:rPr kumimoji="0" lang="en-US" altLang="vi-VN" sz="1800" b="0" i="0" u="none" strike="noStrike" cap="none" normalizeH="0" baseline="0" smtClean="0">
                          <a:ln>
                            <a:noFill/>
                          </a:ln>
                          <a:solidFill>
                            <a:schemeClr val="tx1"/>
                          </a:solidFill>
                          <a:effectLst/>
                          <a:latin typeface="Times New Roman" panose="02020603050405020304" pitchFamily="18" charset="0"/>
                          <a:ea typeface="DejaVu Sans"/>
                          <a:cs typeface="Times New Roman" panose="02020603050405020304" pitchFamily="18" charset="0"/>
                        </a:rPr>
                        <a:t>%</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ts val="1600"/>
                        </a:lnSpc>
                        <a:spcBef>
                          <a:spcPts val="300"/>
                        </a:spcBef>
                        <a:spcAft>
                          <a:spcPts val="300"/>
                        </a:spcAft>
                        <a:buClrTx/>
                        <a:buSzTx/>
                        <a:buFontTx/>
                        <a:buNone/>
                        <a:tabLst/>
                      </a:pPr>
                      <a:r>
                        <a:rPr kumimoji="0" lang="en-US" altLang="vi-VN"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28</a:t>
                      </a:r>
                      <a:r>
                        <a:rPr kumimoji="0" lang="en-US" altLang="vi-VN" sz="1800" b="0" i="0" u="none" strike="noStrike" cap="none" normalizeH="0" baseline="0" smtClean="0">
                          <a:ln>
                            <a:noFill/>
                          </a:ln>
                          <a:solidFill>
                            <a:schemeClr val="tx1"/>
                          </a:solidFill>
                          <a:effectLst/>
                          <a:latin typeface="Times New Roman" panose="02020603050405020304" pitchFamily="18" charset="0"/>
                          <a:ea typeface="DejaVu Sans"/>
                          <a:cs typeface="Times New Roman" panose="02020603050405020304" pitchFamily="18" charset="0"/>
                        </a:rPr>
                        <a:t>%</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ts val="1600"/>
                        </a:lnSpc>
                        <a:spcBef>
                          <a:spcPts val="300"/>
                        </a:spcBef>
                        <a:spcAft>
                          <a:spcPts val="300"/>
                        </a:spcAft>
                        <a:buClrTx/>
                        <a:buSzTx/>
                        <a:buFontTx/>
                        <a:buNone/>
                        <a:tabLst/>
                      </a:pPr>
                      <a:r>
                        <a:rPr kumimoji="0" lang="en-US" altLang="vi-VN"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28</a:t>
                      </a:r>
                      <a:r>
                        <a:rPr kumimoji="0" lang="en-US" altLang="vi-VN" sz="1800" b="0" i="0" u="none" strike="noStrike" cap="none" normalizeH="0" baseline="0" smtClean="0">
                          <a:ln>
                            <a:noFill/>
                          </a:ln>
                          <a:solidFill>
                            <a:schemeClr val="tx1"/>
                          </a:solidFill>
                          <a:effectLst/>
                          <a:latin typeface="Times New Roman" panose="02020603050405020304" pitchFamily="18" charset="0"/>
                          <a:ea typeface="DejaVu Sans"/>
                          <a:cs typeface="Times New Roman" panose="02020603050405020304" pitchFamily="18" charset="0"/>
                        </a:rPr>
                        <a:t>%</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230381844"/>
                  </a:ext>
                </a:extLst>
              </a:tr>
              <a:tr h="327025">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just" defTabSz="914400" rtl="0" eaLnBrk="1" fontAlgn="base" latinLnBrk="0" hangingPunct="1">
                        <a:lnSpc>
                          <a:spcPts val="1600"/>
                        </a:lnSpc>
                        <a:spcBef>
                          <a:spcPts val="300"/>
                        </a:spcBef>
                        <a:spcAft>
                          <a:spcPts val="300"/>
                        </a:spcAft>
                        <a:buClrTx/>
                        <a:buSzTx/>
                        <a:buFontTx/>
                        <a:buNone/>
                        <a:tabLst/>
                      </a:pPr>
                      <a:r>
                        <a:rPr kumimoji="0" lang="en-US" altLang="vi-VN"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Trái Đất và bầu trời </a:t>
                      </a:r>
                      <a:r>
                        <a:rPr kumimoji="0" lang="vi-VN" altLang="vi-VN" sz="18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(Vật lí và Sinh học)</a:t>
                      </a:r>
                      <a:endParaRPr kumimoji="0" lang="en-US" altLang="vi-VN" sz="1800" b="0" i="0" u="none" strike="noStrike" cap="none" normalizeH="0" baseline="0" dirty="0" smtClean="0">
                        <a:ln>
                          <a:noFill/>
                        </a:ln>
                        <a:solidFill>
                          <a:schemeClr val="tx1"/>
                        </a:solidFill>
                        <a:effectLst/>
                        <a:latin typeface="Times New Roman" panose="02020603050405020304" pitchFamily="18" charset="0"/>
                        <a:ea typeface="DejaVu Sans"/>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ts val="1600"/>
                        </a:lnSpc>
                        <a:spcBef>
                          <a:spcPts val="300"/>
                        </a:spcBef>
                        <a:spcAft>
                          <a:spcPts val="300"/>
                        </a:spcAft>
                        <a:buClrTx/>
                        <a:buSzTx/>
                        <a:buFontTx/>
                        <a:buNone/>
                        <a:tabLst/>
                      </a:pPr>
                      <a:r>
                        <a:rPr kumimoji="0" lang="en-US" altLang="vi-VN"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7</a:t>
                      </a:r>
                      <a:r>
                        <a:rPr kumimoji="0" lang="en-US" altLang="vi-VN" sz="1800" b="0" i="0" u="none" strike="noStrike" cap="none" normalizeH="0" baseline="0" smtClean="0">
                          <a:ln>
                            <a:noFill/>
                          </a:ln>
                          <a:solidFill>
                            <a:schemeClr val="tx1"/>
                          </a:solidFill>
                          <a:effectLst/>
                          <a:latin typeface="Times New Roman" panose="02020603050405020304" pitchFamily="18" charset="0"/>
                          <a:ea typeface="DejaVu Sans"/>
                          <a:cs typeface="Times New Roman" panose="02020603050405020304" pitchFamily="18" charset="0"/>
                        </a:rPr>
                        <a:t>%</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ts val="1600"/>
                        </a:lnSpc>
                        <a:spcBef>
                          <a:spcPts val="300"/>
                        </a:spcBef>
                        <a:spcAft>
                          <a:spcPts val="300"/>
                        </a:spcAft>
                        <a:buClrTx/>
                        <a:buSzTx/>
                        <a:buFontTx/>
                        <a:buNone/>
                        <a:tabLst/>
                      </a:pPr>
                      <a:r>
                        <a:rPr kumimoji="0" lang="en-US" altLang="vi-VN"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a:t>
                      </a:r>
                      <a:r>
                        <a:rPr kumimoji="0" lang="en-US" altLang="vi-VN" sz="1800" b="0" i="0" u="none" strike="noStrike" cap="none" normalizeH="0" baseline="0" smtClean="0">
                          <a:ln>
                            <a:noFill/>
                          </a:ln>
                          <a:solidFill>
                            <a:schemeClr val="tx1"/>
                          </a:solidFill>
                          <a:effectLst/>
                          <a:latin typeface="Times New Roman" panose="02020603050405020304" pitchFamily="18" charset="0"/>
                          <a:ea typeface="DejaVu Sans"/>
                          <a:cs typeface="Times New Roman" panose="02020603050405020304" pitchFamily="18" charset="0"/>
                        </a:rPr>
                        <a:t>%</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ts val="1600"/>
                        </a:lnSpc>
                        <a:spcBef>
                          <a:spcPts val="300"/>
                        </a:spcBef>
                        <a:spcAft>
                          <a:spcPts val="300"/>
                        </a:spcAft>
                        <a:buClrTx/>
                        <a:buSzTx/>
                        <a:buFontTx/>
                        <a:buNone/>
                        <a:tabLst/>
                      </a:pPr>
                      <a:r>
                        <a:rPr kumimoji="0" lang="en-US" altLang="vi-VN"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r>
                        <a:rPr kumimoji="0" lang="en-US" altLang="vi-VN" sz="1800" b="0" i="0" u="none" strike="noStrike" cap="none" normalizeH="0" baseline="0" smtClean="0">
                          <a:ln>
                            <a:noFill/>
                          </a:ln>
                          <a:solidFill>
                            <a:schemeClr val="tx1"/>
                          </a:solidFill>
                          <a:effectLst/>
                          <a:latin typeface="Times New Roman" panose="02020603050405020304" pitchFamily="18" charset="0"/>
                          <a:ea typeface="DejaVu Sans"/>
                          <a:cs typeface="Times New Roman" panose="02020603050405020304" pitchFamily="18" charset="0"/>
                        </a:rPr>
                        <a:t>%</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ts val="1600"/>
                        </a:lnSpc>
                        <a:spcBef>
                          <a:spcPts val="300"/>
                        </a:spcBef>
                        <a:spcAft>
                          <a:spcPts val="300"/>
                        </a:spcAft>
                        <a:buClrTx/>
                        <a:buSzTx/>
                        <a:buFontTx/>
                        <a:buNone/>
                        <a:tabLst/>
                      </a:pPr>
                      <a:r>
                        <a:rPr kumimoji="0" lang="en-US" altLang="vi-VN"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a:t>
                      </a:r>
                      <a:r>
                        <a:rPr kumimoji="0" lang="en-US" altLang="vi-VN" sz="1800" b="0" i="0" u="none" strike="noStrike" cap="none" normalizeH="0" baseline="0" smtClean="0">
                          <a:ln>
                            <a:noFill/>
                          </a:ln>
                          <a:solidFill>
                            <a:schemeClr val="tx1"/>
                          </a:solidFill>
                          <a:effectLst/>
                          <a:latin typeface="Times New Roman" panose="02020603050405020304" pitchFamily="18" charset="0"/>
                          <a:ea typeface="DejaVu Sans"/>
                          <a:cs typeface="Times New Roman" panose="02020603050405020304" pitchFamily="18" charset="0"/>
                        </a:rPr>
                        <a:t>%</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4147343831"/>
                  </a:ext>
                </a:extLst>
              </a:tr>
              <a:tr h="327025">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just" defTabSz="914400" rtl="0" eaLnBrk="1" fontAlgn="base" latinLnBrk="0" hangingPunct="1">
                        <a:lnSpc>
                          <a:spcPts val="1600"/>
                        </a:lnSpc>
                        <a:spcBef>
                          <a:spcPts val="300"/>
                        </a:spcBef>
                        <a:spcAft>
                          <a:spcPts val="300"/>
                        </a:spcAft>
                        <a:buClrTx/>
                        <a:buSzTx/>
                        <a:buFontTx/>
                        <a:buNone/>
                        <a:tabLst/>
                      </a:pPr>
                      <a:r>
                        <a:rPr kumimoji="0" lang="en-US" altLang="vi-VN"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Đánh giá định kì</a:t>
                      </a:r>
                      <a:endParaRPr kumimoji="0" lang="en-US" altLang="vi-VN" sz="1800" b="0" i="0" u="none" strike="noStrike" cap="none" normalizeH="0" baseline="0" smtClean="0">
                        <a:ln>
                          <a:noFill/>
                        </a:ln>
                        <a:solidFill>
                          <a:schemeClr val="tx1"/>
                        </a:solidFill>
                        <a:effectLst/>
                        <a:latin typeface="Times New Roman" panose="02020603050405020304" pitchFamily="18" charset="0"/>
                        <a:ea typeface="DejaVu Sans"/>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ts val="1600"/>
                        </a:lnSpc>
                        <a:spcBef>
                          <a:spcPts val="300"/>
                        </a:spcBef>
                        <a:spcAft>
                          <a:spcPts val="300"/>
                        </a:spcAft>
                        <a:buClrTx/>
                        <a:buSzTx/>
                        <a:buFontTx/>
                        <a:buNone/>
                        <a:tabLst/>
                      </a:pPr>
                      <a:r>
                        <a:rPr kumimoji="0" lang="en-US" altLang="vi-VN"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10</a:t>
                      </a:r>
                      <a:r>
                        <a:rPr kumimoji="0" lang="en-US" altLang="vi-VN" sz="1800" b="0" i="0" u="none" strike="noStrike" cap="none" normalizeH="0" baseline="0" smtClean="0">
                          <a:ln>
                            <a:noFill/>
                          </a:ln>
                          <a:solidFill>
                            <a:schemeClr val="tx1"/>
                          </a:solidFill>
                          <a:effectLst/>
                          <a:latin typeface="Times New Roman" panose="02020603050405020304" pitchFamily="18" charset="0"/>
                          <a:ea typeface="DejaVu Sans"/>
                          <a:cs typeface="Times New Roman" panose="02020603050405020304" pitchFamily="18" charset="0"/>
                        </a:rPr>
                        <a:t>%</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ts val="1600"/>
                        </a:lnSpc>
                        <a:spcBef>
                          <a:spcPts val="300"/>
                        </a:spcBef>
                        <a:spcAft>
                          <a:spcPts val="300"/>
                        </a:spcAft>
                        <a:buClrTx/>
                        <a:buSzTx/>
                        <a:buFontTx/>
                        <a:buNone/>
                        <a:tabLst/>
                      </a:pPr>
                      <a:r>
                        <a:rPr kumimoji="0" lang="en-US" altLang="vi-VN"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10</a:t>
                      </a:r>
                      <a:r>
                        <a:rPr kumimoji="0" lang="en-US" altLang="vi-VN" sz="1800" b="0" i="0" u="none" strike="noStrike" cap="none" normalizeH="0" baseline="0" smtClean="0">
                          <a:ln>
                            <a:noFill/>
                          </a:ln>
                          <a:solidFill>
                            <a:schemeClr val="tx1"/>
                          </a:solidFill>
                          <a:effectLst/>
                          <a:latin typeface="Times New Roman" panose="02020603050405020304" pitchFamily="18" charset="0"/>
                          <a:ea typeface="DejaVu Sans"/>
                          <a:cs typeface="Times New Roman" panose="02020603050405020304" pitchFamily="18" charset="0"/>
                        </a:rPr>
                        <a:t>%</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ts val="1600"/>
                        </a:lnSpc>
                        <a:spcBef>
                          <a:spcPts val="300"/>
                        </a:spcBef>
                        <a:spcAft>
                          <a:spcPts val="300"/>
                        </a:spcAft>
                        <a:buClrTx/>
                        <a:buSzTx/>
                        <a:buFontTx/>
                        <a:buNone/>
                        <a:tabLst/>
                      </a:pPr>
                      <a:r>
                        <a:rPr kumimoji="0" lang="en-US" altLang="vi-VN"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10</a:t>
                      </a:r>
                      <a:r>
                        <a:rPr kumimoji="0" lang="en-US" altLang="vi-VN" sz="1800" b="0" i="0" u="none" strike="noStrike" cap="none" normalizeH="0" baseline="0" smtClean="0">
                          <a:ln>
                            <a:noFill/>
                          </a:ln>
                          <a:solidFill>
                            <a:schemeClr val="tx1"/>
                          </a:solidFill>
                          <a:effectLst/>
                          <a:latin typeface="Times New Roman" panose="02020603050405020304" pitchFamily="18" charset="0"/>
                          <a:ea typeface="DejaVu Sans"/>
                          <a:cs typeface="Times New Roman" panose="02020603050405020304" pitchFamily="18" charset="0"/>
                        </a:rPr>
                        <a:t>%</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ts val="1600"/>
                        </a:lnSpc>
                        <a:spcBef>
                          <a:spcPts val="300"/>
                        </a:spcBef>
                        <a:spcAft>
                          <a:spcPts val="300"/>
                        </a:spcAft>
                        <a:buClrTx/>
                        <a:buSzTx/>
                        <a:buFontTx/>
                        <a:buNone/>
                        <a:tabLst/>
                      </a:pPr>
                      <a:r>
                        <a:rPr kumimoji="0" lang="en-US" altLang="vi-VN"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10</a:t>
                      </a:r>
                      <a:r>
                        <a:rPr kumimoji="0" lang="en-US" altLang="vi-VN" sz="1800" b="0" i="0" u="none" strike="noStrike" cap="none" normalizeH="0" baseline="0" dirty="0" smtClean="0">
                          <a:ln>
                            <a:noFill/>
                          </a:ln>
                          <a:solidFill>
                            <a:schemeClr val="tx1"/>
                          </a:solidFill>
                          <a:effectLst/>
                          <a:latin typeface="Times New Roman" panose="02020603050405020304" pitchFamily="18" charset="0"/>
                          <a:ea typeface="DejaVu Sans"/>
                          <a:cs typeface="Times New Roman" panose="02020603050405020304" pitchFamily="18" charset="0"/>
                        </a:rPr>
                        <a:t>%</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582680947"/>
                  </a:ext>
                </a:extLst>
              </a:tr>
            </a:tbl>
          </a:graphicData>
        </a:graphic>
      </p:graphicFrame>
      <p:sp>
        <p:nvSpPr>
          <p:cNvPr id="20535" name="Rectangle 2"/>
          <p:cNvSpPr>
            <a:spLocks noChangeArrowheads="1"/>
          </p:cNvSpPr>
          <p:nvPr/>
        </p:nvSpPr>
        <p:spPr bwMode="auto">
          <a:xfrm>
            <a:off x="0" y="3599141"/>
            <a:ext cx="9144000" cy="2831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indent="3429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285750" indent="-285750" algn="just">
              <a:spcBef>
                <a:spcPts val="600"/>
              </a:spcBef>
              <a:buFontTx/>
              <a:buChar char="-"/>
            </a:pPr>
            <a:r>
              <a:rPr lang="vi-VN" altLang="vi-VN" sz="2400" dirty="0" smtClean="0">
                <a:latin typeface="+mn-lt"/>
                <a:cs typeface="Times New Roman" panose="02020603050405020304" pitchFamily="18" charset="0"/>
              </a:rPr>
              <a:t>Với </a:t>
            </a:r>
            <a:r>
              <a:rPr lang="vi-VN" altLang="vi-VN" sz="2400" dirty="0">
                <a:latin typeface="+mn-lt"/>
                <a:cs typeface="Times New Roman" panose="02020603050405020304" pitchFamily="18" charset="0"/>
              </a:rPr>
              <a:t>các mạch </a:t>
            </a:r>
            <a:r>
              <a:rPr lang="en-US" altLang="vi-VN" sz="2400" dirty="0">
                <a:latin typeface="+mn-lt"/>
                <a:cs typeface="Times New Roman" panose="02020603050405020304" pitchFamily="18" charset="0"/>
              </a:rPr>
              <a:t>KT</a:t>
            </a:r>
            <a:r>
              <a:rPr lang="vi-VN" altLang="vi-VN" sz="2400" dirty="0">
                <a:latin typeface="+mn-lt"/>
                <a:cs typeface="Times New Roman" panose="02020603050405020304" pitchFamily="18" charset="0"/>
              </a:rPr>
              <a:t> nêu trên, </a:t>
            </a:r>
            <a:r>
              <a:rPr lang="en-US" altLang="vi-VN" sz="2400" dirty="0">
                <a:latin typeface="+mn-lt"/>
                <a:cs typeface="Times New Roman" panose="02020603050405020304" pitchFamily="18" charset="0"/>
              </a:rPr>
              <a:t>CT</a:t>
            </a:r>
            <a:r>
              <a:rPr lang="vi-VN" altLang="vi-VN" sz="2400" dirty="0">
                <a:latin typeface="+mn-lt"/>
                <a:cs typeface="Times New Roman" panose="02020603050405020304" pitchFamily="18" charset="0"/>
              </a:rPr>
              <a:t> môn </a:t>
            </a:r>
            <a:r>
              <a:rPr lang="en-US" altLang="vi-VN" sz="2400" dirty="0">
                <a:latin typeface="+mn-lt"/>
                <a:cs typeface="Times New Roman" panose="02020603050405020304" pitchFamily="18" charset="0"/>
              </a:rPr>
              <a:t>KHTN </a:t>
            </a:r>
            <a:r>
              <a:rPr lang="vi-VN" altLang="vi-VN" sz="2400" dirty="0">
                <a:latin typeface="+mn-lt"/>
                <a:cs typeface="Times New Roman" panose="02020603050405020304" pitchFamily="18" charset="0"/>
              </a:rPr>
              <a:t>của các lớp 6, 7, 8, 9 đều có 3 phần tương ứng với </a:t>
            </a:r>
            <a:r>
              <a:rPr lang="en-US" altLang="vi-VN" sz="2400" dirty="0">
                <a:latin typeface="+mn-lt"/>
                <a:cs typeface="Times New Roman" panose="02020603050405020304" pitchFamily="18" charset="0"/>
              </a:rPr>
              <a:t>KT</a:t>
            </a:r>
            <a:r>
              <a:rPr lang="vi-VN" altLang="vi-VN" sz="2400" dirty="0">
                <a:latin typeface="+mn-lt"/>
                <a:cs typeface="Times New Roman" panose="02020603050405020304" pitchFamily="18" charset="0"/>
              </a:rPr>
              <a:t> thuộc lĩnh vực Vật lí, Sinh học, Hoá học </a:t>
            </a:r>
            <a:endParaRPr lang="en-US" altLang="vi-VN" sz="2400" dirty="0" smtClean="0">
              <a:latin typeface="+mn-lt"/>
              <a:cs typeface="Times New Roman" panose="02020603050405020304" pitchFamily="18" charset="0"/>
            </a:endParaRPr>
          </a:p>
          <a:p>
            <a:pPr marL="342900" indent="-342900" algn="just">
              <a:spcBef>
                <a:spcPts val="600"/>
              </a:spcBef>
              <a:buFontTx/>
              <a:buChar char="-"/>
            </a:pPr>
            <a:r>
              <a:rPr lang="vi-VN" altLang="vi-VN" sz="2400" dirty="0" smtClean="0">
                <a:latin typeface="+mn-lt"/>
                <a:cs typeface="Times New Roman" panose="02020603050405020304" pitchFamily="18" charset="0"/>
              </a:rPr>
              <a:t>Tổng </a:t>
            </a:r>
            <a:r>
              <a:rPr lang="vi-VN" altLang="vi-VN" sz="2400" dirty="0">
                <a:latin typeface="+mn-lt"/>
                <a:cs typeface="Times New Roman" panose="02020603050405020304" pitchFamily="18" charset="0"/>
              </a:rPr>
              <a:t>số tiết của 3 môn Vật lí, Hoá học, Sinh học trong </a:t>
            </a:r>
            <a:r>
              <a:rPr lang="en-US" altLang="vi-VN" sz="2400" dirty="0">
                <a:latin typeface="+mn-lt"/>
                <a:cs typeface="Times New Roman" panose="02020603050405020304" pitchFamily="18" charset="0"/>
              </a:rPr>
              <a:t>CT</a:t>
            </a:r>
            <a:r>
              <a:rPr lang="vi-VN" altLang="vi-VN" sz="2400" dirty="0">
                <a:latin typeface="+mn-lt"/>
                <a:cs typeface="Times New Roman" panose="02020603050405020304" pitchFamily="18" charset="0"/>
              </a:rPr>
              <a:t> hiện hành là 595 tiết; tổng số tiết của môn Khoa học tự nhiên là 560 tiết</a:t>
            </a:r>
            <a:r>
              <a:rPr lang="vi-VN" altLang="vi-VN" sz="2400" b="1" dirty="0">
                <a:latin typeface="+mn-lt"/>
                <a:cs typeface="Times New Roman" panose="02020603050405020304" pitchFamily="18" charset="0"/>
              </a:rPr>
              <a:t>, </a:t>
            </a:r>
            <a:r>
              <a:rPr lang="vi-VN" altLang="vi-VN" sz="2400" dirty="0">
                <a:latin typeface="+mn-lt"/>
                <a:cs typeface="Times New Roman" panose="02020603050405020304" pitchFamily="18" charset="0"/>
              </a:rPr>
              <a:t>giảm 35 tiết so với </a:t>
            </a:r>
            <a:r>
              <a:rPr lang="en-US" altLang="vi-VN" sz="2400" dirty="0">
                <a:latin typeface="+mn-lt"/>
                <a:cs typeface="Times New Roman" panose="02020603050405020304" pitchFamily="18" charset="0"/>
              </a:rPr>
              <a:t>CT </a:t>
            </a:r>
            <a:r>
              <a:rPr lang="vi-VN" altLang="vi-VN" sz="2400" dirty="0">
                <a:latin typeface="+mn-lt"/>
                <a:cs typeface="Times New Roman" panose="02020603050405020304" pitchFamily="18" charset="0"/>
              </a:rPr>
              <a:t>hiện hành. </a:t>
            </a:r>
            <a:endParaRPr lang="en-US" altLang="vi-VN" sz="2400" dirty="0" smtClean="0">
              <a:latin typeface="+mn-lt"/>
              <a:cs typeface="Times New Roman" panose="02020603050405020304" pitchFamily="18" charset="0"/>
            </a:endParaRPr>
          </a:p>
          <a:p>
            <a:pPr indent="0" algn="just">
              <a:spcBef>
                <a:spcPts val="600"/>
              </a:spcBef>
            </a:pPr>
            <a:r>
              <a:rPr lang="en-US" altLang="vi-VN" sz="2400" dirty="0" smtClean="0">
                <a:latin typeface="+mn-lt"/>
                <a:cs typeface="Times New Roman" panose="02020603050405020304" pitchFamily="18" charset="0"/>
              </a:rPr>
              <a:t>- </a:t>
            </a:r>
            <a:r>
              <a:rPr lang="vi-VN" altLang="vi-VN" sz="2400" dirty="0">
                <a:latin typeface="+mn-lt"/>
                <a:cs typeface="Times New Roman" panose="02020603050405020304" pitchFamily="18" charset="0"/>
              </a:rPr>
              <a:t>Tỷ lệ thời lượng giữa các lĩnh vực có dao động chút ít so với </a:t>
            </a:r>
            <a:r>
              <a:rPr lang="en-US" altLang="vi-VN" sz="2400" dirty="0">
                <a:latin typeface="+mn-lt"/>
                <a:cs typeface="Times New Roman" panose="02020603050405020304" pitchFamily="18" charset="0"/>
              </a:rPr>
              <a:t>CT</a:t>
            </a:r>
            <a:r>
              <a:rPr lang="vi-VN" altLang="vi-VN" sz="2400" dirty="0">
                <a:latin typeface="+mn-lt"/>
                <a:cs typeface="Times New Roman" panose="02020603050405020304" pitchFamily="18" charset="0"/>
              </a:rPr>
              <a:t> hiện hành và </a:t>
            </a:r>
            <a:r>
              <a:rPr lang="vi-VN" altLang="vi-VN" sz="2400" dirty="0">
                <a:solidFill>
                  <a:srgbClr val="FF0000"/>
                </a:solidFill>
                <a:latin typeface="+mn-lt"/>
                <a:cs typeface="Times New Roman" panose="02020603050405020304" pitchFamily="18" charset="0"/>
              </a:rPr>
              <a:t>không ảnh hưởng lớn đến cơ cấu giáo viên</a:t>
            </a:r>
            <a:r>
              <a:rPr lang="vi-VN" altLang="vi-VN" sz="2400" b="1" dirty="0">
                <a:latin typeface="+mn-lt"/>
                <a:cs typeface="Times New Roman" panose="02020603050405020304" pitchFamily="18" charset="0"/>
              </a:rPr>
              <a:t>.</a:t>
            </a:r>
            <a:endParaRPr lang="vi-VN" altLang="vi-VN" sz="2400" dirty="0">
              <a:latin typeface="+mn-lt"/>
            </a:endParaRPr>
          </a:p>
        </p:txBody>
      </p:sp>
    </p:spTree>
    <p:extLst>
      <p:ext uri="{BB962C8B-B14F-4D97-AF65-F5344CB8AC3E}">
        <p14:creationId xmlns:p14="http://schemas.microsoft.com/office/powerpoint/2010/main" val="29035035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0482"/>
                                        </p:tgtEl>
                                        <p:attrNameLst>
                                          <p:attrName>style.visibility</p:attrName>
                                        </p:attrNameLst>
                                      </p:cBhvr>
                                      <p:to>
                                        <p:strVal val="visible"/>
                                      </p:to>
                                    </p:set>
                                    <p:animEffect transition="in" filter="wipe(down)">
                                      <p:cBhvr>
                                        <p:cTn id="7" dur="500"/>
                                        <p:tgtEl>
                                          <p:spTgt spid="2048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0535"/>
                                        </p:tgtEl>
                                        <p:attrNameLst>
                                          <p:attrName>style.visibility</p:attrName>
                                        </p:attrNameLst>
                                      </p:cBhvr>
                                      <p:to>
                                        <p:strVal val="visible"/>
                                      </p:to>
                                    </p:set>
                                    <p:animEffect transition="in" filter="wipe(down)">
                                      <p:cBhvr>
                                        <p:cTn id="17" dur="500"/>
                                        <p:tgtEl>
                                          <p:spTgt spid="205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p:bldP spid="2053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 y="76200"/>
            <a:ext cx="8534400" cy="399405"/>
          </a:xfrm>
          <a:prstGeom prst="rect">
            <a:avLst/>
          </a:prstGeom>
        </p:spPr>
        <p:txBody>
          <a:bodyPr wrap="square">
            <a:spAutoFit/>
          </a:bodyPr>
          <a:lstStyle/>
          <a:p>
            <a:pPr algn="ctr">
              <a:lnSpc>
                <a:spcPct val="107000"/>
              </a:lnSpc>
              <a:spcAft>
                <a:spcPts val="800"/>
              </a:spcAft>
            </a:pPr>
            <a:r>
              <a:rPr lang="vi-VN" sz="2000" b="1" dirty="0" smtClean="0">
                <a:solidFill>
                  <a:srgbClr val="FF0000"/>
                </a:solidFill>
                <a:ea typeface="Arial" panose="020B0604020202020204" pitchFamily="34" charset="0"/>
                <a:cs typeface="Times New Roman" panose="02020603050405020304" pitchFamily="18" charset="0"/>
              </a:rPr>
              <a:t>4. KẾ HOẠCH GIÁO DỤC</a:t>
            </a:r>
            <a:endParaRPr lang="vi-VN" sz="2000" b="1" dirty="0">
              <a:solidFill>
                <a:srgbClr val="FF0000"/>
              </a:solidFill>
              <a:ea typeface="Arial" panose="020B0604020202020204" pitchFamily="34" charset="0"/>
              <a:cs typeface="Times New Roman" panose="02020603050405020304" pitchFamily="18" charset="0"/>
            </a:endParaRPr>
          </a:p>
        </p:txBody>
      </p:sp>
      <p:sp>
        <p:nvSpPr>
          <p:cNvPr id="2" name="Rectangle 1"/>
          <p:cNvSpPr/>
          <p:nvPr/>
        </p:nvSpPr>
        <p:spPr>
          <a:xfrm>
            <a:off x="0" y="381000"/>
            <a:ext cx="9144000" cy="6501332"/>
          </a:xfrm>
          <a:prstGeom prst="rect">
            <a:avLst/>
          </a:prstGeom>
        </p:spPr>
        <p:txBody>
          <a:bodyPr wrap="square">
            <a:spAutoFit/>
          </a:bodyPr>
          <a:lstStyle/>
          <a:p>
            <a:pPr lvl="0" algn="just">
              <a:spcBef>
                <a:spcPts val="370"/>
              </a:spcBef>
              <a:spcAft>
                <a:spcPts val="0"/>
              </a:spcAft>
              <a:buSzPts val="1400"/>
              <a:tabLst>
                <a:tab pos="704215" algn="l"/>
              </a:tabLst>
            </a:pPr>
            <a:r>
              <a:rPr lang="vi-VN" sz="1600" b="1" dirty="0" smtClean="0">
                <a:ea typeface="Times New Roman" panose="02020603050405020304" pitchFamily="18" charset="0"/>
              </a:rPr>
              <a:t>2. Giai </a:t>
            </a:r>
            <a:r>
              <a:rPr lang="vi-VN" sz="1600" b="1" dirty="0">
                <a:ea typeface="Times New Roman" panose="02020603050405020304" pitchFamily="18" charset="0"/>
              </a:rPr>
              <a:t>đoạn giáo dục định hướng nghề</a:t>
            </a:r>
            <a:r>
              <a:rPr lang="vi-VN" sz="1600" b="1" spc="10" dirty="0">
                <a:ea typeface="Times New Roman" panose="02020603050405020304" pitchFamily="18" charset="0"/>
              </a:rPr>
              <a:t> </a:t>
            </a:r>
            <a:r>
              <a:rPr lang="vi-VN" sz="1600" b="1" dirty="0" smtClean="0">
                <a:ea typeface="Times New Roman" panose="02020603050405020304" pitchFamily="18" charset="0"/>
              </a:rPr>
              <a:t>nghiệp</a:t>
            </a:r>
            <a:r>
              <a:rPr lang="en-US" sz="1600" b="1" dirty="0" smtClean="0">
                <a:ea typeface="Times New Roman" panose="02020603050405020304" pitchFamily="18" charset="0"/>
              </a:rPr>
              <a:t>(</a:t>
            </a:r>
            <a:r>
              <a:rPr lang="en-US" sz="1600" b="1" dirty="0" err="1" smtClean="0">
                <a:ea typeface="Times New Roman" panose="02020603050405020304" pitchFamily="18" charset="0"/>
              </a:rPr>
              <a:t>Cấp</a:t>
            </a:r>
            <a:r>
              <a:rPr lang="en-US" sz="1600" b="1" dirty="0" smtClean="0">
                <a:ea typeface="Times New Roman" panose="02020603050405020304" pitchFamily="18" charset="0"/>
              </a:rPr>
              <a:t> THPT)</a:t>
            </a:r>
            <a:endParaRPr lang="vi-VN" sz="1600" dirty="0">
              <a:ea typeface="Times New Roman" panose="02020603050405020304" pitchFamily="18" charset="0"/>
            </a:endParaRPr>
          </a:p>
          <a:p>
            <a:pPr lvl="1" algn="just">
              <a:spcBef>
                <a:spcPts val="390"/>
              </a:spcBef>
              <a:spcAft>
                <a:spcPts val="0"/>
              </a:spcAft>
              <a:buSzPts val="1400"/>
              <a:tabLst>
                <a:tab pos="838200" algn="l"/>
              </a:tabLst>
            </a:pPr>
            <a:r>
              <a:rPr lang="vi-VN" sz="1600" b="1" i="1" dirty="0">
                <a:ea typeface="Times New Roman" panose="02020603050405020304" pitchFamily="18" charset="0"/>
              </a:rPr>
              <a:t>1</a:t>
            </a:r>
            <a:r>
              <a:rPr lang="vi-VN" sz="1600" b="1" i="1" dirty="0" smtClean="0">
                <a:ea typeface="Times New Roman" panose="02020603050405020304" pitchFamily="18" charset="0"/>
              </a:rPr>
              <a:t>. Nội </a:t>
            </a:r>
            <a:r>
              <a:rPr lang="vi-VN" sz="1600" b="1" i="1" dirty="0">
                <a:ea typeface="Times New Roman" panose="02020603050405020304" pitchFamily="18" charset="0"/>
              </a:rPr>
              <a:t>dung giáo</a:t>
            </a:r>
            <a:r>
              <a:rPr lang="vi-VN" sz="1600" b="1" i="1" spc="-15" dirty="0">
                <a:ea typeface="Times New Roman" panose="02020603050405020304" pitchFamily="18" charset="0"/>
              </a:rPr>
              <a:t> </a:t>
            </a:r>
            <a:r>
              <a:rPr lang="vi-VN" sz="1600" b="1" i="1" dirty="0">
                <a:ea typeface="Times New Roman" panose="02020603050405020304" pitchFamily="18" charset="0"/>
              </a:rPr>
              <a:t>dục</a:t>
            </a:r>
          </a:p>
          <a:p>
            <a:pPr marL="165735" marR="126365" indent="359410">
              <a:spcBef>
                <a:spcPts val="385"/>
              </a:spcBef>
            </a:pPr>
            <a:r>
              <a:rPr lang="vi-VN" sz="1600" dirty="0">
                <a:solidFill>
                  <a:srgbClr val="0070C0"/>
                </a:solidFill>
                <a:ea typeface="Times New Roman" panose="02020603050405020304" pitchFamily="18" charset="0"/>
              </a:rPr>
              <a:t>Các môn học và hoạt động giáo dục bắt buộc</a:t>
            </a:r>
            <a:r>
              <a:rPr lang="vi-VN" sz="1600" dirty="0">
                <a:ea typeface="Times New Roman" panose="02020603050405020304" pitchFamily="18" charset="0"/>
              </a:rPr>
              <a:t>: Ngữ văn; Toán; Ngoại ngữ 1; Giáo dục thể chất; Giáo dục quốc phòng và an ninh; Hoạt động trải nghiệm, hướng nghiệp; Nội dung giáo dục của địa phương.</a:t>
            </a:r>
          </a:p>
          <a:p>
            <a:r>
              <a:rPr lang="vi-VN" sz="1600" dirty="0"/>
              <a:t> </a:t>
            </a:r>
            <a:r>
              <a:rPr lang="vi-VN" sz="1600" dirty="0" smtClean="0"/>
              <a:t>          </a:t>
            </a:r>
            <a:r>
              <a:rPr lang="vi-VN" sz="1600" dirty="0" smtClean="0">
                <a:solidFill>
                  <a:srgbClr val="0070C0"/>
                </a:solidFill>
              </a:rPr>
              <a:t>Các </a:t>
            </a:r>
            <a:r>
              <a:rPr lang="vi-VN" sz="1600" dirty="0">
                <a:solidFill>
                  <a:srgbClr val="0070C0"/>
                </a:solidFill>
              </a:rPr>
              <a:t>môn học lựa chọn </a:t>
            </a:r>
            <a:r>
              <a:rPr lang="vi-VN" sz="1600" dirty="0"/>
              <a:t>gồm 3 nhóm môn:</a:t>
            </a:r>
          </a:p>
          <a:p>
            <a:r>
              <a:rPr lang="vi-VN" sz="1600" dirty="0" smtClean="0"/>
              <a:t>	Nhóm </a:t>
            </a:r>
            <a:r>
              <a:rPr lang="vi-VN" sz="1600" dirty="0"/>
              <a:t>môn khoa học xã hội: Lịch sử, Địa lí, Giáo dục kinh tế và pháp luật.</a:t>
            </a:r>
          </a:p>
          <a:p>
            <a:r>
              <a:rPr lang="vi-VN" sz="1600" dirty="0" smtClean="0"/>
              <a:t>	Nhóm </a:t>
            </a:r>
            <a:r>
              <a:rPr lang="vi-VN" sz="1600" dirty="0"/>
              <a:t>môn khoa học tự nhiên: Vật lí, Hoá học, Sinh học.</a:t>
            </a:r>
          </a:p>
          <a:p>
            <a:r>
              <a:rPr lang="vi-VN" sz="1600" dirty="0" smtClean="0"/>
              <a:t>	Nhóm </a:t>
            </a:r>
            <a:r>
              <a:rPr lang="vi-VN" sz="1600" dirty="0"/>
              <a:t>môn công nghệ và nghệ thuật: Công nghệ, Tin học, Nghệ thuật (Âm nhạc, Mĩ thuật). </a:t>
            </a:r>
            <a:endParaRPr lang="vi-VN" sz="1600" dirty="0" smtClean="0"/>
          </a:p>
          <a:p>
            <a:r>
              <a:rPr lang="vi-VN" sz="1600" dirty="0"/>
              <a:t> </a:t>
            </a:r>
            <a:r>
              <a:rPr lang="vi-VN" sz="1600" dirty="0" smtClean="0"/>
              <a:t>           </a:t>
            </a:r>
            <a:r>
              <a:rPr lang="vi-VN" sz="1600" dirty="0" smtClean="0">
                <a:solidFill>
                  <a:srgbClr val="0070C0"/>
                </a:solidFill>
              </a:rPr>
              <a:t>Học </a:t>
            </a:r>
            <a:r>
              <a:rPr lang="vi-VN" sz="1600" dirty="0">
                <a:solidFill>
                  <a:srgbClr val="0070C0"/>
                </a:solidFill>
              </a:rPr>
              <a:t>sinh chọn 5 môn học từ 3 nhóm môn học trên, mỗi nhóm chọn ít nhất 1 môn học.</a:t>
            </a:r>
          </a:p>
          <a:p>
            <a:pPr marL="165735" marR="161290" indent="359410" algn="just">
              <a:lnSpc>
                <a:spcPct val="98000"/>
              </a:lnSpc>
              <a:spcBef>
                <a:spcPts val="30"/>
              </a:spcBef>
              <a:spcAft>
                <a:spcPts val="0"/>
              </a:spcAft>
            </a:pPr>
            <a:r>
              <a:rPr lang="vi-VN" sz="1600" dirty="0" smtClean="0">
                <a:solidFill>
                  <a:srgbClr val="0070C0"/>
                </a:solidFill>
                <a:ea typeface="Times New Roman" panose="02020603050405020304" pitchFamily="18" charset="0"/>
              </a:rPr>
              <a:t>Các </a:t>
            </a:r>
            <a:r>
              <a:rPr lang="vi-VN" sz="1600" spc="-15" dirty="0">
                <a:solidFill>
                  <a:srgbClr val="0070C0"/>
                </a:solidFill>
                <a:ea typeface="Times New Roman" panose="02020603050405020304" pitchFamily="18" charset="0"/>
              </a:rPr>
              <a:t>chuyên </a:t>
            </a:r>
            <a:r>
              <a:rPr lang="vi-VN" sz="1600" dirty="0">
                <a:solidFill>
                  <a:srgbClr val="0070C0"/>
                </a:solidFill>
                <a:ea typeface="Times New Roman" panose="02020603050405020304" pitchFamily="18" charset="0"/>
              </a:rPr>
              <a:t>đề học tập</a:t>
            </a:r>
            <a:r>
              <a:rPr lang="vi-VN" sz="1600" dirty="0">
                <a:ea typeface="Times New Roman" panose="02020603050405020304" pitchFamily="18" charset="0"/>
              </a:rPr>
              <a:t>: Mỗi </a:t>
            </a:r>
            <a:r>
              <a:rPr lang="vi-VN" sz="1600" spc="-20" dirty="0">
                <a:ea typeface="Times New Roman" panose="02020603050405020304" pitchFamily="18" charset="0"/>
              </a:rPr>
              <a:t>môn </a:t>
            </a:r>
            <a:r>
              <a:rPr lang="vi-VN" sz="1600" dirty="0">
                <a:ea typeface="Times New Roman" panose="02020603050405020304" pitchFamily="18" charset="0"/>
              </a:rPr>
              <a:t>học </a:t>
            </a:r>
            <a:r>
              <a:rPr lang="vi-VN" sz="1600" spc="-10" dirty="0">
                <a:ea typeface="Times New Roman" panose="02020603050405020304" pitchFamily="18" charset="0"/>
              </a:rPr>
              <a:t>Ngữ </a:t>
            </a:r>
            <a:r>
              <a:rPr lang="vi-VN" sz="1600" dirty="0">
                <a:ea typeface="Times New Roman" panose="02020603050405020304" pitchFamily="18" charset="0"/>
              </a:rPr>
              <a:t>văn, </a:t>
            </a:r>
            <a:r>
              <a:rPr lang="vi-VN" sz="1600" spc="-15" dirty="0">
                <a:ea typeface="Times New Roman" panose="02020603050405020304" pitchFamily="18" charset="0"/>
              </a:rPr>
              <a:t>Toán, Lịch </a:t>
            </a:r>
            <a:r>
              <a:rPr lang="vi-VN" sz="1600" spc="-10" dirty="0">
                <a:ea typeface="Times New Roman" panose="02020603050405020304" pitchFamily="18" charset="0"/>
              </a:rPr>
              <a:t>sử, </a:t>
            </a:r>
            <a:r>
              <a:rPr lang="vi-VN" sz="1600" dirty="0">
                <a:ea typeface="Times New Roman" panose="02020603050405020304" pitchFamily="18" charset="0"/>
              </a:rPr>
              <a:t>Địa lí, </a:t>
            </a:r>
            <a:r>
              <a:rPr lang="vi-VN" sz="1600" spc="-15" dirty="0">
                <a:ea typeface="Times New Roman" panose="02020603050405020304" pitchFamily="18" charset="0"/>
              </a:rPr>
              <a:t>Giáo </a:t>
            </a:r>
            <a:r>
              <a:rPr lang="vi-VN" sz="1600" dirty="0">
                <a:ea typeface="Times New Roman" panose="02020603050405020304" pitchFamily="18" charset="0"/>
              </a:rPr>
              <a:t>dục kinh tế và pháp </a:t>
            </a:r>
            <a:r>
              <a:rPr lang="vi-VN" sz="1600" spc="-15" dirty="0">
                <a:ea typeface="Times New Roman" panose="02020603050405020304" pitchFamily="18" charset="0"/>
              </a:rPr>
              <a:t>luật, Vật </a:t>
            </a:r>
            <a:r>
              <a:rPr lang="vi-VN" sz="1600" dirty="0">
                <a:ea typeface="Times New Roman" panose="02020603050405020304" pitchFamily="18" charset="0"/>
              </a:rPr>
              <a:t>lí, </a:t>
            </a:r>
            <a:r>
              <a:rPr lang="vi-VN" sz="1600" spc="-10" dirty="0">
                <a:ea typeface="Times New Roman" panose="02020603050405020304" pitchFamily="18" charset="0"/>
              </a:rPr>
              <a:t>Hoá </a:t>
            </a:r>
            <a:r>
              <a:rPr lang="vi-VN" sz="1600" dirty="0">
                <a:ea typeface="Times New Roman" panose="02020603050405020304" pitchFamily="18" charset="0"/>
              </a:rPr>
              <a:t>học, Sinh học, </a:t>
            </a:r>
            <a:r>
              <a:rPr lang="vi-VN" sz="1600" spc="-15" dirty="0">
                <a:ea typeface="Times New Roman" panose="02020603050405020304" pitchFamily="18" charset="0"/>
              </a:rPr>
              <a:t>Công nghệ, </a:t>
            </a:r>
            <a:r>
              <a:rPr lang="vi-VN" sz="1600" spc="-10" dirty="0">
                <a:ea typeface="Times New Roman" panose="02020603050405020304" pitchFamily="18" charset="0"/>
              </a:rPr>
              <a:t>Tin </a:t>
            </a:r>
            <a:r>
              <a:rPr lang="vi-VN" sz="1600" dirty="0">
                <a:ea typeface="Times New Roman" panose="02020603050405020304" pitchFamily="18" charset="0"/>
              </a:rPr>
              <a:t>học, Nghệ </a:t>
            </a:r>
            <a:r>
              <a:rPr lang="vi-VN" sz="1600" spc="-15" dirty="0">
                <a:ea typeface="Times New Roman" panose="02020603050405020304" pitchFamily="18" charset="0"/>
              </a:rPr>
              <a:t>thuật </a:t>
            </a:r>
            <a:r>
              <a:rPr lang="vi-VN" sz="1600" dirty="0">
                <a:ea typeface="Times New Roman" panose="02020603050405020304" pitchFamily="18" charset="0"/>
              </a:rPr>
              <a:t>có </a:t>
            </a:r>
            <a:r>
              <a:rPr lang="vi-VN" sz="1600" spc="-15" dirty="0">
                <a:ea typeface="Times New Roman" panose="02020603050405020304" pitchFamily="18" charset="0"/>
              </a:rPr>
              <a:t>một </a:t>
            </a:r>
            <a:r>
              <a:rPr lang="vi-VN" sz="1600" dirty="0">
                <a:ea typeface="Times New Roman" panose="02020603050405020304" pitchFamily="18" charset="0"/>
              </a:rPr>
              <a:t>số </a:t>
            </a:r>
            <a:r>
              <a:rPr lang="vi-VN" sz="1600" spc="-15" dirty="0">
                <a:ea typeface="Times New Roman" panose="02020603050405020304" pitchFamily="18" charset="0"/>
              </a:rPr>
              <a:t>chuyên </a:t>
            </a:r>
            <a:r>
              <a:rPr lang="vi-VN" sz="1600" dirty="0">
                <a:ea typeface="Times New Roman" panose="02020603050405020304" pitchFamily="18" charset="0"/>
              </a:rPr>
              <a:t>đề học tập tạo </a:t>
            </a:r>
            <a:r>
              <a:rPr lang="vi-VN" sz="1600" spc="-15" dirty="0">
                <a:ea typeface="Times New Roman" panose="02020603050405020304" pitchFamily="18" charset="0"/>
              </a:rPr>
              <a:t>thành </a:t>
            </a:r>
            <a:r>
              <a:rPr lang="vi-VN" sz="1600" dirty="0">
                <a:ea typeface="Times New Roman" panose="02020603050405020304" pitchFamily="18" charset="0"/>
              </a:rPr>
              <a:t>cụm </a:t>
            </a:r>
            <a:r>
              <a:rPr lang="vi-VN" sz="1600" spc="-15" dirty="0">
                <a:ea typeface="Times New Roman" panose="02020603050405020304" pitchFamily="18" charset="0"/>
              </a:rPr>
              <a:t>chuyên </a:t>
            </a:r>
            <a:r>
              <a:rPr lang="vi-VN" sz="1600" dirty="0">
                <a:ea typeface="Times New Roman" panose="02020603050405020304" pitchFamily="18" charset="0"/>
              </a:rPr>
              <a:t>đề học tập của </a:t>
            </a:r>
            <a:r>
              <a:rPr lang="vi-VN" sz="1600" spc="-15" dirty="0">
                <a:ea typeface="Times New Roman" panose="02020603050405020304" pitchFamily="18" charset="0"/>
              </a:rPr>
              <a:t>môn </a:t>
            </a:r>
            <a:r>
              <a:rPr lang="vi-VN" sz="1600" dirty="0">
                <a:ea typeface="Times New Roman" panose="02020603050405020304" pitchFamily="18" charset="0"/>
              </a:rPr>
              <a:t>học </a:t>
            </a:r>
            <a:r>
              <a:rPr lang="vi-VN" sz="1600" spc="-15" dirty="0">
                <a:ea typeface="Times New Roman" panose="02020603050405020304" pitchFamily="18" charset="0"/>
              </a:rPr>
              <a:t>nhằm </a:t>
            </a:r>
            <a:r>
              <a:rPr lang="vi-VN" sz="1600" dirty="0">
                <a:ea typeface="Times New Roman" panose="02020603050405020304" pitchFamily="18" charset="0"/>
              </a:rPr>
              <a:t>thực hiện </a:t>
            </a:r>
            <a:r>
              <a:rPr lang="vi-VN" sz="1600" spc="-15" dirty="0">
                <a:ea typeface="Times New Roman" panose="02020603050405020304" pitchFamily="18" charset="0"/>
              </a:rPr>
              <a:t>yêu </a:t>
            </a:r>
            <a:r>
              <a:rPr lang="vi-VN" sz="1600" dirty="0">
                <a:ea typeface="Times New Roman" panose="02020603050405020304" pitchFamily="18" charset="0"/>
              </a:rPr>
              <a:t>cầu </a:t>
            </a:r>
            <a:r>
              <a:rPr lang="vi-VN" sz="1600" spc="-15" dirty="0">
                <a:ea typeface="Times New Roman" panose="02020603050405020304" pitchFamily="18" charset="0"/>
              </a:rPr>
              <a:t>phân </a:t>
            </a:r>
            <a:r>
              <a:rPr lang="vi-VN" sz="1600" spc="-10" dirty="0">
                <a:ea typeface="Times New Roman" panose="02020603050405020304" pitchFamily="18" charset="0"/>
              </a:rPr>
              <a:t>hoá </a:t>
            </a:r>
            <a:r>
              <a:rPr lang="vi-VN" sz="1600" dirty="0">
                <a:ea typeface="Times New Roman" panose="02020603050405020304" pitchFamily="18" charset="0"/>
              </a:rPr>
              <a:t>sâu, </a:t>
            </a:r>
            <a:r>
              <a:rPr lang="vi-VN" sz="1600" spc="-15" dirty="0">
                <a:ea typeface="Times New Roman" panose="02020603050405020304" pitchFamily="18" charset="0"/>
              </a:rPr>
              <a:t>giúp </a:t>
            </a:r>
            <a:r>
              <a:rPr lang="vi-VN" sz="1600" spc="-10" dirty="0">
                <a:ea typeface="Times New Roman" panose="02020603050405020304" pitchFamily="18" charset="0"/>
              </a:rPr>
              <a:t>học </a:t>
            </a:r>
            <a:r>
              <a:rPr lang="vi-VN" sz="1600" dirty="0">
                <a:ea typeface="Times New Roman" panose="02020603050405020304" pitchFamily="18" charset="0"/>
              </a:rPr>
              <a:t>sinh </a:t>
            </a:r>
            <a:r>
              <a:rPr lang="vi-VN" sz="1600" spc="-15" dirty="0">
                <a:ea typeface="Times New Roman" panose="02020603050405020304" pitchFamily="18" charset="0"/>
              </a:rPr>
              <a:t>tăng cường kiến thức </a:t>
            </a:r>
            <a:r>
              <a:rPr lang="vi-VN" sz="1600" dirty="0">
                <a:ea typeface="Times New Roman" panose="02020603050405020304" pitchFamily="18" charset="0"/>
              </a:rPr>
              <a:t>và kĩ </a:t>
            </a:r>
            <a:r>
              <a:rPr lang="vi-VN" sz="1600" spc="-15" dirty="0">
                <a:ea typeface="Times New Roman" panose="02020603050405020304" pitchFamily="18" charset="0"/>
              </a:rPr>
              <a:t>năng </a:t>
            </a:r>
            <a:r>
              <a:rPr lang="vi-VN" sz="1600" dirty="0">
                <a:ea typeface="Times New Roman" panose="02020603050405020304" pitchFamily="18" charset="0"/>
              </a:rPr>
              <a:t>thực </a:t>
            </a:r>
            <a:r>
              <a:rPr lang="vi-VN" sz="1600" spc="-15" dirty="0">
                <a:ea typeface="Times New Roman" panose="02020603050405020304" pitchFamily="18" charset="0"/>
              </a:rPr>
              <a:t>hành, </a:t>
            </a:r>
            <a:r>
              <a:rPr lang="vi-VN" sz="1600" dirty="0">
                <a:ea typeface="Times New Roman" panose="02020603050405020304" pitchFamily="18" charset="0"/>
              </a:rPr>
              <a:t>vận dụng </a:t>
            </a:r>
            <a:r>
              <a:rPr lang="vi-VN" sz="1600" spc="-15" dirty="0">
                <a:ea typeface="Times New Roman" panose="02020603050405020304" pitchFamily="18" charset="0"/>
              </a:rPr>
              <a:t>kiến thức, </a:t>
            </a:r>
            <a:r>
              <a:rPr lang="vi-VN" sz="1600" dirty="0">
                <a:ea typeface="Times New Roman" panose="02020603050405020304" pitchFamily="18" charset="0"/>
              </a:rPr>
              <a:t>kĩ </a:t>
            </a:r>
            <a:r>
              <a:rPr lang="vi-VN" sz="1600" spc="-15" dirty="0">
                <a:ea typeface="Times New Roman" panose="02020603050405020304" pitchFamily="18" charset="0"/>
              </a:rPr>
              <a:t>năng </a:t>
            </a:r>
            <a:r>
              <a:rPr lang="vi-VN" sz="1600" dirty="0">
                <a:ea typeface="Times New Roman" panose="02020603050405020304" pitchFamily="18" charset="0"/>
              </a:rPr>
              <a:t>đã học </a:t>
            </a:r>
            <a:r>
              <a:rPr lang="vi-VN" sz="1600" spc="-20" dirty="0">
                <a:ea typeface="Times New Roman" panose="02020603050405020304" pitchFamily="18" charset="0"/>
              </a:rPr>
              <a:t>giải </a:t>
            </a:r>
            <a:r>
              <a:rPr lang="vi-VN" sz="1600" spc="-15" dirty="0">
                <a:ea typeface="Times New Roman" panose="02020603050405020304" pitchFamily="18" charset="0"/>
              </a:rPr>
              <a:t>quyết </a:t>
            </a:r>
            <a:r>
              <a:rPr lang="vi-VN" sz="1600" dirty="0">
                <a:ea typeface="Times New Roman" panose="02020603050405020304" pitchFamily="18" charset="0"/>
              </a:rPr>
              <a:t>những vấn đề của thực tiễn, </a:t>
            </a:r>
            <a:r>
              <a:rPr lang="vi-VN" sz="1600" spc="-15" dirty="0">
                <a:ea typeface="Times New Roman" panose="02020603050405020304" pitchFamily="18" charset="0"/>
              </a:rPr>
              <a:t>đáp </a:t>
            </a:r>
            <a:r>
              <a:rPr lang="vi-VN" sz="1600" spc="-10" dirty="0">
                <a:ea typeface="Times New Roman" panose="02020603050405020304" pitchFamily="18" charset="0"/>
              </a:rPr>
              <a:t>ứng </a:t>
            </a:r>
            <a:r>
              <a:rPr lang="vi-VN" sz="1600" spc="-15" dirty="0">
                <a:ea typeface="Times New Roman" panose="02020603050405020304" pitchFamily="18" charset="0"/>
              </a:rPr>
              <a:t>yêu </a:t>
            </a:r>
            <a:r>
              <a:rPr lang="vi-VN" sz="1600" dirty="0">
                <a:ea typeface="Times New Roman" panose="02020603050405020304" pitchFamily="18" charset="0"/>
              </a:rPr>
              <a:t>cầu định hướng nghề </a:t>
            </a:r>
            <a:r>
              <a:rPr lang="vi-VN" sz="1600" spc="-15" dirty="0">
                <a:ea typeface="Times New Roman" panose="02020603050405020304" pitchFamily="18" charset="0"/>
              </a:rPr>
              <a:t>nghiệp. Thời lượng dành cho mỗi chuyên </a:t>
            </a:r>
            <a:r>
              <a:rPr lang="vi-VN" sz="1600" dirty="0">
                <a:ea typeface="Times New Roman" panose="02020603050405020304" pitchFamily="18" charset="0"/>
              </a:rPr>
              <a:t>đề học tập là 10 tiết hoặc 15 </a:t>
            </a:r>
            <a:r>
              <a:rPr lang="vi-VN" sz="1600" spc="-15" dirty="0">
                <a:ea typeface="Times New Roman" panose="02020603050405020304" pitchFamily="18" charset="0"/>
              </a:rPr>
              <a:t>tiết; </a:t>
            </a:r>
            <a:r>
              <a:rPr lang="vi-VN" sz="1600" dirty="0">
                <a:solidFill>
                  <a:srgbClr val="0070C0"/>
                </a:solidFill>
                <a:ea typeface="Times New Roman" panose="02020603050405020304" pitchFamily="18" charset="0"/>
              </a:rPr>
              <a:t>tổng</a:t>
            </a:r>
            <a:r>
              <a:rPr lang="vi-VN" sz="1600" dirty="0">
                <a:ea typeface="Times New Roman" panose="02020603050405020304" pitchFamily="18" charset="0"/>
              </a:rPr>
              <a:t> </a:t>
            </a:r>
            <a:r>
              <a:rPr lang="vi-VN" sz="1600" spc="-15" dirty="0">
                <a:solidFill>
                  <a:srgbClr val="0070C0"/>
                </a:solidFill>
                <a:ea typeface="Times New Roman" panose="02020603050405020304" pitchFamily="18" charset="0"/>
              </a:rPr>
              <a:t>thời lượng dành </a:t>
            </a:r>
            <a:r>
              <a:rPr lang="vi-VN" sz="1600" dirty="0">
                <a:solidFill>
                  <a:srgbClr val="0070C0"/>
                </a:solidFill>
                <a:ea typeface="Times New Roman" panose="02020603050405020304" pitchFamily="18" charset="0"/>
              </a:rPr>
              <a:t>cho cụm </a:t>
            </a:r>
            <a:r>
              <a:rPr lang="vi-VN" sz="1600" spc="-15" dirty="0">
                <a:solidFill>
                  <a:srgbClr val="0070C0"/>
                </a:solidFill>
                <a:ea typeface="Times New Roman" panose="02020603050405020304" pitchFamily="18" charset="0"/>
              </a:rPr>
              <a:t>chuyên </a:t>
            </a:r>
            <a:r>
              <a:rPr lang="vi-VN" sz="1600" dirty="0">
                <a:solidFill>
                  <a:srgbClr val="0070C0"/>
                </a:solidFill>
                <a:ea typeface="Times New Roman" panose="02020603050405020304" pitchFamily="18" charset="0"/>
              </a:rPr>
              <a:t>đề </a:t>
            </a:r>
            <a:r>
              <a:rPr lang="vi-VN" sz="1600" spc="-10" dirty="0">
                <a:solidFill>
                  <a:srgbClr val="0070C0"/>
                </a:solidFill>
                <a:ea typeface="Times New Roman" panose="02020603050405020304" pitchFamily="18" charset="0"/>
              </a:rPr>
              <a:t>học </a:t>
            </a:r>
            <a:r>
              <a:rPr lang="vi-VN" sz="1600" spc="-15" dirty="0">
                <a:solidFill>
                  <a:srgbClr val="0070C0"/>
                </a:solidFill>
                <a:ea typeface="Times New Roman" panose="02020603050405020304" pitchFamily="18" charset="0"/>
              </a:rPr>
              <a:t>tập </a:t>
            </a:r>
            <a:r>
              <a:rPr lang="vi-VN" sz="1600" dirty="0">
                <a:solidFill>
                  <a:srgbClr val="0070C0"/>
                </a:solidFill>
                <a:ea typeface="Times New Roman" panose="02020603050405020304" pitchFamily="18" charset="0"/>
              </a:rPr>
              <a:t>của </a:t>
            </a:r>
            <a:r>
              <a:rPr lang="vi-VN" sz="1600" spc="-20" dirty="0">
                <a:solidFill>
                  <a:srgbClr val="0070C0"/>
                </a:solidFill>
                <a:ea typeface="Times New Roman" panose="02020603050405020304" pitchFamily="18" charset="0"/>
              </a:rPr>
              <a:t>một môn </a:t>
            </a:r>
            <a:r>
              <a:rPr lang="vi-VN" sz="1600" spc="-10" dirty="0">
                <a:solidFill>
                  <a:srgbClr val="0070C0"/>
                </a:solidFill>
                <a:ea typeface="Times New Roman" panose="02020603050405020304" pitchFamily="18" charset="0"/>
              </a:rPr>
              <a:t>học </a:t>
            </a:r>
            <a:r>
              <a:rPr lang="vi-VN" sz="1600" dirty="0">
                <a:solidFill>
                  <a:srgbClr val="0070C0"/>
                </a:solidFill>
                <a:ea typeface="Times New Roman" panose="02020603050405020304" pitchFamily="18" charset="0"/>
              </a:rPr>
              <a:t>là 35 </a:t>
            </a:r>
            <a:r>
              <a:rPr lang="vi-VN" sz="1600" spc="-15" dirty="0">
                <a:solidFill>
                  <a:srgbClr val="0070C0"/>
                </a:solidFill>
                <a:ea typeface="Times New Roman" panose="02020603050405020304" pitchFamily="18" charset="0"/>
              </a:rPr>
              <a:t>tiết/năm </a:t>
            </a:r>
            <a:r>
              <a:rPr lang="vi-VN" sz="1600" dirty="0">
                <a:solidFill>
                  <a:srgbClr val="0070C0"/>
                </a:solidFill>
                <a:ea typeface="Times New Roman" panose="02020603050405020304" pitchFamily="18" charset="0"/>
              </a:rPr>
              <a:t>học</a:t>
            </a:r>
            <a:r>
              <a:rPr lang="vi-VN" sz="1600" dirty="0">
                <a:ea typeface="Times New Roman" panose="02020603050405020304" pitchFamily="18" charset="0"/>
              </a:rPr>
              <a:t>. </a:t>
            </a:r>
            <a:r>
              <a:rPr lang="vi-VN" sz="1600" dirty="0">
                <a:solidFill>
                  <a:srgbClr val="FF0000"/>
                </a:solidFill>
                <a:ea typeface="Times New Roman" panose="02020603050405020304" pitchFamily="18" charset="0"/>
              </a:rPr>
              <a:t>Ở </a:t>
            </a:r>
            <a:r>
              <a:rPr lang="vi-VN" sz="1600" spc="-20" dirty="0">
                <a:solidFill>
                  <a:srgbClr val="FF0000"/>
                </a:solidFill>
                <a:ea typeface="Times New Roman" panose="02020603050405020304" pitchFamily="18" charset="0"/>
              </a:rPr>
              <a:t>mỗi </a:t>
            </a:r>
            <a:r>
              <a:rPr lang="vi-VN" sz="1600" dirty="0">
                <a:solidFill>
                  <a:srgbClr val="FF0000"/>
                </a:solidFill>
                <a:ea typeface="Times New Roman" panose="02020603050405020304" pitchFamily="18" charset="0"/>
              </a:rPr>
              <a:t>lớp 10, </a:t>
            </a:r>
            <a:r>
              <a:rPr lang="vi-VN" sz="1600" spc="-10" dirty="0">
                <a:solidFill>
                  <a:srgbClr val="FF0000"/>
                </a:solidFill>
                <a:ea typeface="Times New Roman" panose="02020603050405020304" pitchFamily="18" charset="0"/>
              </a:rPr>
              <a:t>11, 12, </a:t>
            </a:r>
            <a:r>
              <a:rPr lang="vi-VN" sz="1600" dirty="0">
                <a:solidFill>
                  <a:srgbClr val="FF0000"/>
                </a:solidFill>
                <a:ea typeface="Times New Roman" panose="02020603050405020304" pitchFamily="18" charset="0"/>
              </a:rPr>
              <a:t>học sinh </a:t>
            </a:r>
            <a:r>
              <a:rPr lang="vi-VN" sz="1600" spc="-15" dirty="0">
                <a:solidFill>
                  <a:srgbClr val="FF0000"/>
                </a:solidFill>
                <a:ea typeface="Times New Roman" panose="02020603050405020304" pitchFamily="18" charset="0"/>
              </a:rPr>
              <a:t>chọn </a:t>
            </a:r>
            <a:r>
              <a:rPr lang="vi-VN" sz="1600" dirty="0">
                <a:solidFill>
                  <a:srgbClr val="FF0000"/>
                </a:solidFill>
                <a:ea typeface="Times New Roman" panose="02020603050405020304" pitchFamily="18" charset="0"/>
              </a:rPr>
              <a:t>3 </a:t>
            </a:r>
            <a:r>
              <a:rPr lang="vi-VN" sz="1600" spc="-15" dirty="0">
                <a:solidFill>
                  <a:srgbClr val="FF0000"/>
                </a:solidFill>
                <a:ea typeface="Times New Roman" panose="02020603050405020304" pitchFamily="18" charset="0"/>
              </a:rPr>
              <a:t>cụm chuyên </a:t>
            </a:r>
            <a:r>
              <a:rPr lang="vi-VN" sz="1600" dirty="0">
                <a:solidFill>
                  <a:srgbClr val="FF0000"/>
                </a:solidFill>
                <a:ea typeface="Times New Roman" panose="02020603050405020304" pitchFamily="18" charset="0"/>
              </a:rPr>
              <a:t>đề học tập của 3 </a:t>
            </a:r>
            <a:r>
              <a:rPr lang="vi-VN" sz="1600" spc="-20" dirty="0">
                <a:solidFill>
                  <a:srgbClr val="FF0000"/>
                </a:solidFill>
                <a:ea typeface="Times New Roman" panose="02020603050405020304" pitchFamily="18" charset="0"/>
              </a:rPr>
              <a:t>môn </a:t>
            </a:r>
            <a:r>
              <a:rPr lang="vi-VN" sz="1600" dirty="0">
                <a:solidFill>
                  <a:srgbClr val="FF0000"/>
                </a:solidFill>
                <a:ea typeface="Times New Roman" panose="02020603050405020304" pitchFamily="18" charset="0"/>
              </a:rPr>
              <a:t>học</a:t>
            </a:r>
            <a:r>
              <a:rPr lang="vi-VN" sz="1600" dirty="0">
                <a:ea typeface="Times New Roman" panose="02020603050405020304" pitchFamily="18" charset="0"/>
              </a:rPr>
              <a:t> </a:t>
            </a:r>
            <a:r>
              <a:rPr lang="vi-VN" sz="1600" spc="-10" dirty="0">
                <a:solidFill>
                  <a:srgbClr val="FF0000"/>
                </a:solidFill>
                <a:ea typeface="Times New Roman" panose="02020603050405020304" pitchFamily="18" charset="0"/>
              </a:rPr>
              <a:t>phù </a:t>
            </a:r>
            <a:r>
              <a:rPr lang="vi-VN" sz="1600" spc="-15" dirty="0">
                <a:solidFill>
                  <a:srgbClr val="FF0000"/>
                </a:solidFill>
                <a:ea typeface="Times New Roman" panose="02020603050405020304" pitchFamily="18" charset="0"/>
              </a:rPr>
              <a:t>hợp </a:t>
            </a:r>
            <a:r>
              <a:rPr lang="vi-VN" sz="1600" dirty="0">
                <a:solidFill>
                  <a:srgbClr val="FF0000"/>
                </a:solidFill>
                <a:ea typeface="Times New Roman" panose="02020603050405020304" pitchFamily="18" charset="0"/>
              </a:rPr>
              <a:t>với </a:t>
            </a:r>
            <a:r>
              <a:rPr lang="vi-VN" sz="1600" spc="-15" dirty="0">
                <a:solidFill>
                  <a:srgbClr val="FF0000"/>
                </a:solidFill>
                <a:ea typeface="Times New Roman" panose="02020603050405020304" pitchFamily="18" charset="0"/>
              </a:rPr>
              <a:t>nguyện </a:t>
            </a:r>
            <a:r>
              <a:rPr lang="vi-VN" sz="1600" dirty="0">
                <a:solidFill>
                  <a:srgbClr val="FF0000"/>
                </a:solidFill>
                <a:ea typeface="Times New Roman" panose="02020603050405020304" pitchFamily="18" charset="0"/>
              </a:rPr>
              <a:t>vọng của bản </a:t>
            </a:r>
            <a:r>
              <a:rPr lang="vi-VN" sz="1600" spc="-15" dirty="0">
                <a:solidFill>
                  <a:srgbClr val="FF0000"/>
                </a:solidFill>
                <a:ea typeface="Times New Roman" panose="02020603050405020304" pitchFamily="18" charset="0"/>
              </a:rPr>
              <a:t>thân </a:t>
            </a:r>
            <a:r>
              <a:rPr lang="vi-VN" sz="1600" dirty="0">
                <a:solidFill>
                  <a:srgbClr val="FF0000"/>
                </a:solidFill>
                <a:ea typeface="Times New Roman" panose="02020603050405020304" pitchFamily="18" charset="0"/>
              </a:rPr>
              <a:t>và </a:t>
            </a:r>
            <a:r>
              <a:rPr lang="vi-VN" sz="1600" spc="-10" dirty="0">
                <a:solidFill>
                  <a:srgbClr val="FF0000"/>
                </a:solidFill>
                <a:ea typeface="Times New Roman" panose="02020603050405020304" pitchFamily="18" charset="0"/>
              </a:rPr>
              <a:t>khả </a:t>
            </a:r>
            <a:r>
              <a:rPr lang="vi-VN" sz="1600" spc="-15" dirty="0">
                <a:solidFill>
                  <a:srgbClr val="FF0000"/>
                </a:solidFill>
                <a:ea typeface="Times New Roman" panose="02020603050405020304" pitchFamily="18" charset="0"/>
              </a:rPr>
              <a:t>năng </a:t>
            </a:r>
            <a:r>
              <a:rPr lang="vi-VN" sz="1600" dirty="0">
                <a:solidFill>
                  <a:srgbClr val="FF0000"/>
                </a:solidFill>
                <a:ea typeface="Times New Roman" panose="02020603050405020304" pitchFamily="18" charset="0"/>
              </a:rPr>
              <a:t>tổ </a:t>
            </a:r>
            <a:r>
              <a:rPr lang="vi-VN" sz="1600" spc="-15" dirty="0">
                <a:solidFill>
                  <a:srgbClr val="FF0000"/>
                </a:solidFill>
                <a:ea typeface="Times New Roman" panose="02020603050405020304" pitchFamily="18" charset="0"/>
              </a:rPr>
              <a:t>chức </a:t>
            </a:r>
            <a:r>
              <a:rPr lang="vi-VN" sz="1600" dirty="0">
                <a:solidFill>
                  <a:srgbClr val="FF0000"/>
                </a:solidFill>
                <a:ea typeface="Times New Roman" panose="02020603050405020304" pitchFamily="18" charset="0"/>
              </a:rPr>
              <a:t>của nhà </a:t>
            </a:r>
            <a:r>
              <a:rPr lang="vi-VN" sz="1600" spc="-15" dirty="0">
                <a:solidFill>
                  <a:srgbClr val="FF0000"/>
                </a:solidFill>
                <a:ea typeface="Times New Roman" panose="02020603050405020304" pitchFamily="18" charset="0"/>
              </a:rPr>
              <a:t>trường</a:t>
            </a:r>
            <a:r>
              <a:rPr lang="vi-VN" sz="1600" spc="-15" dirty="0">
                <a:ea typeface="Times New Roman" panose="02020603050405020304" pitchFamily="18" charset="0"/>
              </a:rPr>
              <a:t>.</a:t>
            </a:r>
            <a:endParaRPr lang="vi-VN" sz="1600" dirty="0">
              <a:ea typeface="Times New Roman" panose="02020603050405020304" pitchFamily="18" charset="0"/>
            </a:endParaRPr>
          </a:p>
          <a:p>
            <a:pPr marL="165735" marR="163830" indent="359410" algn="just">
              <a:spcBef>
                <a:spcPts val="420"/>
              </a:spcBef>
              <a:spcAft>
                <a:spcPts val="0"/>
              </a:spcAft>
            </a:pPr>
            <a:r>
              <a:rPr lang="vi-VN" sz="1600" dirty="0">
                <a:ea typeface="Times New Roman" panose="02020603050405020304" pitchFamily="18" charset="0"/>
              </a:rPr>
              <a:t>Các trường có thể xây dựng các tổ hợp môn học từ 3 nhóm môn học và chuyên đề học tập nói trên để vừa đáp ứng nhu cầu của người học vừa bảo đảm phù hợp với điều kiện về đội ngũ giáo viên, cơ sở vật chất, thiết bị dạy học của nhà trường.</a:t>
            </a:r>
          </a:p>
          <a:p>
            <a:pPr marL="525780" indent="359410" algn="just">
              <a:spcBef>
                <a:spcPts val="380"/>
              </a:spcBef>
              <a:spcAft>
                <a:spcPts val="0"/>
              </a:spcAft>
            </a:pPr>
            <a:r>
              <a:rPr lang="vi-VN" sz="1600" dirty="0">
                <a:solidFill>
                  <a:srgbClr val="0070C0"/>
                </a:solidFill>
                <a:ea typeface="Times New Roman" panose="02020603050405020304" pitchFamily="18" charset="0"/>
              </a:rPr>
              <a:t>Các môn học tự chọn</a:t>
            </a:r>
            <a:r>
              <a:rPr lang="vi-VN" sz="1600" dirty="0">
                <a:ea typeface="Times New Roman" panose="02020603050405020304" pitchFamily="18" charset="0"/>
              </a:rPr>
              <a:t>: Tiếng dân tộc thiểu số, Ngoại ngữ 2.</a:t>
            </a:r>
          </a:p>
          <a:p>
            <a:pPr lvl="1" algn="just">
              <a:spcBef>
                <a:spcPts val="395"/>
              </a:spcBef>
              <a:spcAft>
                <a:spcPts val="0"/>
              </a:spcAft>
              <a:buSzPts val="1400"/>
              <a:tabLst>
                <a:tab pos="838200" algn="l"/>
              </a:tabLst>
            </a:pPr>
            <a:r>
              <a:rPr lang="vi-VN" sz="1600" b="1" i="1" dirty="0" smtClean="0">
                <a:ea typeface="Times New Roman" panose="02020603050405020304" pitchFamily="18" charset="0"/>
              </a:rPr>
              <a:t>2. Thời </a:t>
            </a:r>
            <a:r>
              <a:rPr lang="vi-VN" sz="1600" b="1" i="1" dirty="0">
                <a:ea typeface="Times New Roman" panose="02020603050405020304" pitchFamily="18" charset="0"/>
              </a:rPr>
              <a:t>lượng giáo</a:t>
            </a:r>
            <a:r>
              <a:rPr lang="vi-VN" sz="1600" b="1" i="1" spc="-25" dirty="0">
                <a:ea typeface="Times New Roman" panose="02020603050405020304" pitchFamily="18" charset="0"/>
              </a:rPr>
              <a:t> </a:t>
            </a:r>
            <a:r>
              <a:rPr lang="vi-VN" sz="1600" b="1" i="1" dirty="0">
                <a:ea typeface="Times New Roman" panose="02020603050405020304" pitchFamily="18" charset="0"/>
              </a:rPr>
              <a:t>dục</a:t>
            </a:r>
          </a:p>
          <a:p>
            <a:pPr marL="165735" marR="161290" indent="359410" algn="just">
              <a:lnSpc>
                <a:spcPct val="98000"/>
              </a:lnSpc>
              <a:spcBef>
                <a:spcPts val="410"/>
              </a:spcBef>
              <a:spcAft>
                <a:spcPts val="0"/>
              </a:spcAft>
            </a:pPr>
            <a:r>
              <a:rPr lang="vi-VN" sz="1600" dirty="0">
                <a:ea typeface="Times New Roman" panose="02020603050405020304" pitchFamily="18" charset="0"/>
              </a:rPr>
              <a:t>Mỗi ngày học 1 buổi, mỗi buổi không bố trí quá 5 tiết học; mỗi tiết học 45 phút. Khuyến khích các trường trung học phổ thông đủ điều kiện thực hiện dạy học 2 buổi/ngày theo hướng dẫn của Bộ Giáo dục và Đào tạo.</a:t>
            </a:r>
          </a:p>
        </p:txBody>
      </p:sp>
    </p:spTree>
    <p:extLst>
      <p:ext uri="{BB962C8B-B14F-4D97-AF65-F5344CB8AC3E}">
        <p14:creationId xmlns:p14="http://schemas.microsoft.com/office/powerpoint/2010/main" val="19852665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wipe(down)">
                                      <p:cBhvr>
                                        <p:cTn id="10" dur="500"/>
                                        <p:tgtEl>
                                          <p:spTgt spid="2">
                                            <p:txEl>
                                              <p:pRg st="1" end="1"/>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wipe(down)">
                                      <p:cBhvr>
                                        <p:cTn id="13" dur="500"/>
                                        <p:tgtEl>
                                          <p:spTgt spid="2">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nodeType="clickEffect">
                                  <p:stCondLst>
                                    <p:cond delay="0"/>
                                  </p:stCondLst>
                                  <p:childTnLst>
                                    <p:set>
                                      <p:cBhvr>
                                        <p:cTn id="17" dur="1" fill="hold">
                                          <p:stCondLst>
                                            <p:cond delay="0"/>
                                          </p:stCondLst>
                                        </p:cTn>
                                        <p:tgtEl>
                                          <p:spTgt spid="2">
                                            <p:txEl>
                                              <p:pRg st="3" end="3"/>
                                            </p:txEl>
                                          </p:spTgt>
                                        </p:tgtEl>
                                        <p:attrNameLst>
                                          <p:attrName>style.visibility</p:attrName>
                                        </p:attrNameLst>
                                      </p:cBhvr>
                                      <p:to>
                                        <p:strVal val="visible"/>
                                      </p:to>
                                    </p:set>
                                    <p:animEffect transition="in" filter="wipe(down)">
                                      <p:cBhvr>
                                        <p:cTn id="18" dur="500"/>
                                        <p:tgtEl>
                                          <p:spTgt spid="2">
                                            <p:txEl>
                                              <p:pRg st="3" end="3"/>
                                            </p:txEl>
                                          </p:spTgt>
                                        </p:tgtEl>
                                      </p:cBhvr>
                                    </p:animEffect>
                                  </p:childTnLst>
                                </p:cTn>
                              </p:par>
                              <p:par>
                                <p:cTn id="19" presetID="22" presetClass="entr" presetSubtype="4" fill="hold" nodeType="with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Effect transition="in" filter="wipe(down)">
                                      <p:cBhvr>
                                        <p:cTn id="21" dur="500"/>
                                        <p:tgtEl>
                                          <p:spTgt spid="2">
                                            <p:txEl>
                                              <p:pRg st="4" end="4"/>
                                            </p:txEl>
                                          </p:spTgt>
                                        </p:tgtEl>
                                      </p:cBhvr>
                                    </p:animEffect>
                                  </p:childTnLst>
                                </p:cTn>
                              </p:par>
                              <p:par>
                                <p:cTn id="22" presetID="22" presetClass="entr" presetSubtype="4" fill="hold" nodeType="withEffect">
                                  <p:stCondLst>
                                    <p:cond delay="0"/>
                                  </p:stCondLst>
                                  <p:childTnLst>
                                    <p:set>
                                      <p:cBhvr>
                                        <p:cTn id="23" dur="1" fill="hold">
                                          <p:stCondLst>
                                            <p:cond delay="0"/>
                                          </p:stCondLst>
                                        </p:cTn>
                                        <p:tgtEl>
                                          <p:spTgt spid="2">
                                            <p:txEl>
                                              <p:pRg st="5" end="5"/>
                                            </p:txEl>
                                          </p:spTgt>
                                        </p:tgtEl>
                                        <p:attrNameLst>
                                          <p:attrName>style.visibility</p:attrName>
                                        </p:attrNameLst>
                                      </p:cBhvr>
                                      <p:to>
                                        <p:strVal val="visible"/>
                                      </p:to>
                                    </p:set>
                                    <p:animEffect transition="in" filter="wipe(down)">
                                      <p:cBhvr>
                                        <p:cTn id="24" dur="500"/>
                                        <p:tgtEl>
                                          <p:spTgt spid="2">
                                            <p:txEl>
                                              <p:pRg st="5" end="5"/>
                                            </p:txEl>
                                          </p:spTgt>
                                        </p:tgtEl>
                                      </p:cBhvr>
                                    </p:animEffect>
                                  </p:childTnLst>
                                </p:cTn>
                              </p:par>
                              <p:par>
                                <p:cTn id="25" presetID="22" presetClass="entr" presetSubtype="4" fill="hold" nodeType="with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Effect transition="in" filter="wipe(down)">
                                      <p:cBhvr>
                                        <p:cTn id="27" dur="500"/>
                                        <p:tgtEl>
                                          <p:spTgt spid="2">
                                            <p:txEl>
                                              <p:pRg st="6" end="6"/>
                                            </p:txEl>
                                          </p:spTgt>
                                        </p:tgtEl>
                                      </p:cBhvr>
                                    </p:animEffect>
                                  </p:childTnLst>
                                </p:cTn>
                              </p:par>
                              <p:par>
                                <p:cTn id="28" presetID="22" presetClass="entr" presetSubtype="4" fill="hold" nodeType="withEffect">
                                  <p:stCondLst>
                                    <p:cond delay="0"/>
                                  </p:stCondLst>
                                  <p:childTnLst>
                                    <p:set>
                                      <p:cBhvr>
                                        <p:cTn id="29" dur="1" fill="hold">
                                          <p:stCondLst>
                                            <p:cond delay="0"/>
                                          </p:stCondLst>
                                        </p:cTn>
                                        <p:tgtEl>
                                          <p:spTgt spid="2">
                                            <p:txEl>
                                              <p:pRg st="7" end="7"/>
                                            </p:txEl>
                                          </p:spTgt>
                                        </p:tgtEl>
                                        <p:attrNameLst>
                                          <p:attrName>style.visibility</p:attrName>
                                        </p:attrNameLst>
                                      </p:cBhvr>
                                      <p:to>
                                        <p:strVal val="visible"/>
                                      </p:to>
                                    </p:set>
                                    <p:animEffect transition="in" filter="wipe(down)">
                                      <p:cBhvr>
                                        <p:cTn id="30" dur="500"/>
                                        <p:tgtEl>
                                          <p:spTgt spid="2">
                                            <p:txEl>
                                              <p:pRg st="7" end="7"/>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nodeType="clickEffect">
                                  <p:stCondLst>
                                    <p:cond delay="0"/>
                                  </p:stCondLst>
                                  <p:childTnLst>
                                    <p:set>
                                      <p:cBhvr>
                                        <p:cTn id="34" dur="1" fill="hold">
                                          <p:stCondLst>
                                            <p:cond delay="0"/>
                                          </p:stCondLst>
                                        </p:cTn>
                                        <p:tgtEl>
                                          <p:spTgt spid="2">
                                            <p:txEl>
                                              <p:pRg st="8" end="8"/>
                                            </p:txEl>
                                          </p:spTgt>
                                        </p:tgtEl>
                                        <p:attrNameLst>
                                          <p:attrName>style.visibility</p:attrName>
                                        </p:attrNameLst>
                                      </p:cBhvr>
                                      <p:to>
                                        <p:strVal val="visible"/>
                                      </p:to>
                                    </p:set>
                                    <p:animEffect transition="in" filter="wipe(down)">
                                      <p:cBhvr>
                                        <p:cTn id="35" dur="500"/>
                                        <p:tgtEl>
                                          <p:spTgt spid="2">
                                            <p:txEl>
                                              <p:pRg st="8" end="8"/>
                                            </p:txEl>
                                          </p:spTgt>
                                        </p:tgtEl>
                                      </p:cBhvr>
                                    </p:animEffect>
                                  </p:childTnLst>
                                </p:cTn>
                              </p:par>
                              <p:par>
                                <p:cTn id="36" presetID="22" presetClass="entr" presetSubtype="4" fill="hold" nodeType="withEffect">
                                  <p:stCondLst>
                                    <p:cond delay="0"/>
                                  </p:stCondLst>
                                  <p:childTnLst>
                                    <p:set>
                                      <p:cBhvr>
                                        <p:cTn id="37" dur="1" fill="hold">
                                          <p:stCondLst>
                                            <p:cond delay="0"/>
                                          </p:stCondLst>
                                        </p:cTn>
                                        <p:tgtEl>
                                          <p:spTgt spid="2">
                                            <p:txEl>
                                              <p:pRg st="9" end="9"/>
                                            </p:txEl>
                                          </p:spTgt>
                                        </p:tgtEl>
                                        <p:attrNameLst>
                                          <p:attrName>style.visibility</p:attrName>
                                        </p:attrNameLst>
                                      </p:cBhvr>
                                      <p:to>
                                        <p:strVal val="visible"/>
                                      </p:to>
                                    </p:set>
                                    <p:animEffect transition="in" filter="wipe(down)">
                                      <p:cBhvr>
                                        <p:cTn id="38" dur="500"/>
                                        <p:tgtEl>
                                          <p:spTgt spid="2">
                                            <p:txEl>
                                              <p:pRg st="9" end="9"/>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4" fill="hold" nodeType="clickEffect">
                                  <p:stCondLst>
                                    <p:cond delay="0"/>
                                  </p:stCondLst>
                                  <p:childTnLst>
                                    <p:set>
                                      <p:cBhvr>
                                        <p:cTn id="42" dur="1" fill="hold">
                                          <p:stCondLst>
                                            <p:cond delay="0"/>
                                          </p:stCondLst>
                                        </p:cTn>
                                        <p:tgtEl>
                                          <p:spTgt spid="2">
                                            <p:txEl>
                                              <p:pRg st="10" end="10"/>
                                            </p:txEl>
                                          </p:spTgt>
                                        </p:tgtEl>
                                        <p:attrNameLst>
                                          <p:attrName>style.visibility</p:attrName>
                                        </p:attrNameLst>
                                      </p:cBhvr>
                                      <p:to>
                                        <p:strVal val="visible"/>
                                      </p:to>
                                    </p:set>
                                    <p:animEffect transition="in" filter="wipe(down)">
                                      <p:cBhvr>
                                        <p:cTn id="43" dur="500"/>
                                        <p:tgtEl>
                                          <p:spTgt spid="2">
                                            <p:txEl>
                                              <p:pRg st="10" end="10"/>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4" fill="hold" nodeType="clickEffect">
                                  <p:stCondLst>
                                    <p:cond delay="0"/>
                                  </p:stCondLst>
                                  <p:childTnLst>
                                    <p:set>
                                      <p:cBhvr>
                                        <p:cTn id="47" dur="1" fill="hold">
                                          <p:stCondLst>
                                            <p:cond delay="0"/>
                                          </p:stCondLst>
                                        </p:cTn>
                                        <p:tgtEl>
                                          <p:spTgt spid="2">
                                            <p:txEl>
                                              <p:pRg st="11" end="11"/>
                                            </p:txEl>
                                          </p:spTgt>
                                        </p:tgtEl>
                                        <p:attrNameLst>
                                          <p:attrName>style.visibility</p:attrName>
                                        </p:attrNameLst>
                                      </p:cBhvr>
                                      <p:to>
                                        <p:strVal val="visible"/>
                                      </p:to>
                                    </p:set>
                                    <p:animEffect transition="in" filter="wipe(down)">
                                      <p:cBhvr>
                                        <p:cTn id="48" dur="500"/>
                                        <p:tgtEl>
                                          <p:spTgt spid="2">
                                            <p:txEl>
                                              <p:pRg st="11" end="11"/>
                                            </p:txEl>
                                          </p:spTgt>
                                        </p:tgtEl>
                                      </p:cBhvr>
                                    </p:animEffect>
                                  </p:childTnLst>
                                </p:cTn>
                              </p:par>
                              <p:par>
                                <p:cTn id="49" presetID="22" presetClass="entr" presetSubtype="4" fill="hold" nodeType="withEffect">
                                  <p:stCondLst>
                                    <p:cond delay="0"/>
                                  </p:stCondLst>
                                  <p:childTnLst>
                                    <p:set>
                                      <p:cBhvr>
                                        <p:cTn id="50" dur="1" fill="hold">
                                          <p:stCondLst>
                                            <p:cond delay="0"/>
                                          </p:stCondLst>
                                        </p:cTn>
                                        <p:tgtEl>
                                          <p:spTgt spid="2">
                                            <p:txEl>
                                              <p:pRg st="12" end="12"/>
                                            </p:txEl>
                                          </p:spTgt>
                                        </p:tgtEl>
                                        <p:attrNameLst>
                                          <p:attrName>style.visibility</p:attrName>
                                        </p:attrNameLst>
                                      </p:cBhvr>
                                      <p:to>
                                        <p:strVal val="visible"/>
                                      </p:to>
                                    </p:set>
                                    <p:animEffect transition="in" filter="wipe(down)">
                                      <p:cBhvr>
                                        <p:cTn id="51" dur="500"/>
                                        <p:tgtEl>
                                          <p:spTgt spid="2">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394151541"/>
              </p:ext>
            </p:extLst>
          </p:nvPr>
        </p:nvGraphicFramePr>
        <p:xfrm>
          <a:off x="0" y="609600"/>
          <a:ext cx="9144000" cy="6242056"/>
        </p:xfrm>
        <a:graphic>
          <a:graphicData uri="http://schemas.openxmlformats.org/drawingml/2006/table">
            <a:tbl>
              <a:tblPr/>
              <a:tblGrid>
                <a:gridCol w="4070350">
                  <a:extLst>
                    <a:ext uri="{9D8B030D-6E8A-4147-A177-3AD203B41FA5}">
                      <a16:colId xmlns="" xmlns:a16="http://schemas.microsoft.com/office/drawing/2014/main" val="20000"/>
                    </a:ext>
                  </a:extLst>
                </a:gridCol>
                <a:gridCol w="3473450">
                  <a:extLst>
                    <a:ext uri="{9D8B030D-6E8A-4147-A177-3AD203B41FA5}">
                      <a16:colId xmlns="" xmlns:a16="http://schemas.microsoft.com/office/drawing/2014/main" val="20001"/>
                    </a:ext>
                  </a:extLst>
                </a:gridCol>
                <a:gridCol w="1600200">
                  <a:extLst>
                    <a:ext uri="{9D8B030D-6E8A-4147-A177-3AD203B41FA5}">
                      <a16:colId xmlns="" xmlns:a16="http://schemas.microsoft.com/office/drawing/2014/main" val="20002"/>
                    </a:ext>
                  </a:extLst>
                </a:gridCol>
              </a:tblGrid>
              <a:tr h="500061">
                <a:tc gridSpan="2">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500"/>
                        </a:lnSpc>
                        <a:spcBef>
                          <a:spcPts val="100"/>
                        </a:spcBef>
                        <a:spcAft>
                          <a:spcPts val="100"/>
                        </a:spcAft>
                        <a:buClrTx/>
                        <a:buSzTx/>
                        <a:buFontTx/>
                        <a:buNone/>
                        <a:tabLst/>
                      </a:pPr>
                      <a:r>
                        <a:rPr kumimoji="0" lang="en-US" altLang="x-none" sz="1600" b="1" i="0" u="none" strike="noStrike" cap="none" normalizeH="0" baseline="0" dirty="0">
                          <a:ln>
                            <a:noFill/>
                          </a:ln>
                          <a:solidFill>
                            <a:schemeClr val="tx1"/>
                          </a:solidFill>
                          <a:effectLst/>
                          <a:latin typeface="Times New Roman" panose="02020603050405020304" pitchFamily="18" charset="0"/>
                          <a:ea typeface="MS Mincho" charset="-128"/>
                          <a:cs typeface="Times New Roman" panose="02020603050405020304" pitchFamily="18" charset="0"/>
                        </a:rPr>
                        <a:t>Nội dung giáo dục</a:t>
                      </a:r>
                      <a:endParaRPr kumimoji="0" lang="en-US" altLang="x-none" sz="1600" b="0" i="0" u="none" strike="noStrike" cap="none" normalizeH="0" baseline="0" dirty="0">
                        <a:ln>
                          <a:noFill/>
                        </a:ln>
                        <a:solidFill>
                          <a:schemeClr val="tx1"/>
                        </a:solidFill>
                        <a:effectLst/>
                        <a:latin typeface="Times New Roman" panose="02020603050405020304" pitchFamily="18" charset="0"/>
                        <a:ea typeface="MS Mincho" charset="-128"/>
                        <a:cs typeface="Times New Roman" panose="02020603050405020304" pitchFamily="18" charset="0"/>
                      </a:endParaRPr>
                    </a:p>
                  </a:txBody>
                  <a:tcPr marL="37039" marR="3703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500"/>
                        </a:lnSpc>
                        <a:spcBef>
                          <a:spcPts val="100"/>
                        </a:spcBef>
                        <a:spcAft>
                          <a:spcPts val="100"/>
                        </a:spcAft>
                        <a:buClrTx/>
                        <a:buSzTx/>
                        <a:buFontTx/>
                        <a:buNone/>
                        <a:tabLst/>
                      </a:pPr>
                      <a:r>
                        <a:rPr kumimoji="0" lang="en-US" altLang="x-none" sz="1600" b="1" i="0"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Số tiết/năm học/lớp</a:t>
                      </a:r>
                      <a:endParaRPr kumimoji="0" lang="en-US" altLang="x-none" sz="1600" b="0" i="0"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endParaRPr>
                    </a:p>
                  </a:txBody>
                  <a:tcPr marL="37039" marR="3703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0"/>
                  </a:ext>
                </a:extLst>
              </a:tr>
              <a:tr h="244475">
                <a:tc rowSpan="5">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just" defTabSz="914400" rtl="0" eaLnBrk="1" fontAlgn="base" latinLnBrk="0" hangingPunct="1">
                        <a:lnSpc>
                          <a:spcPts val="1500"/>
                        </a:lnSpc>
                        <a:spcBef>
                          <a:spcPts val="100"/>
                        </a:spcBef>
                        <a:spcAft>
                          <a:spcPts val="100"/>
                        </a:spcAft>
                        <a:buClrTx/>
                        <a:buSzTx/>
                        <a:buFontTx/>
                        <a:buNone/>
                        <a:tabLst/>
                      </a:pPr>
                      <a:r>
                        <a:rPr kumimoji="0" lang="en-US" altLang="x-none" sz="1600" b="1" i="0" u="none" strike="noStrike" cap="none" normalizeH="0" baseline="0" dirty="0">
                          <a:ln>
                            <a:noFill/>
                          </a:ln>
                          <a:solidFill>
                            <a:schemeClr val="tx1"/>
                          </a:solidFill>
                          <a:effectLst/>
                          <a:latin typeface="Times New Roman" panose="02020603050405020304" pitchFamily="18" charset="0"/>
                          <a:ea typeface="MS Mincho" charset="-128"/>
                          <a:cs typeface="Times New Roman" panose="02020603050405020304" pitchFamily="18" charset="0"/>
                        </a:rPr>
                        <a:t>Môn học bắt buộc</a:t>
                      </a:r>
                      <a:endParaRPr kumimoji="0" lang="en-US" altLang="x-none" sz="1600" b="0" i="0" u="none" strike="noStrike" cap="none" normalizeH="0" baseline="0" dirty="0">
                        <a:ln>
                          <a:noFill/>
                        </a:ln>
                        <a:solidFill>
                          <a:schemeClr val="tx1"/>
                        </a:solidFill>
                        <a:effectLst/>
                        <a:latin typeface="Times New Roman" panose="02020603050405020304" pitchFamily="18" charset="0"/>
                        <a:ea typeface="MS Mincho" charset="-128"/>
                        <a:cs typeface="Times New Roman" panose="02020603050405020304" pitchFamily="18" charset="0"/>
                      </a:endParaRPr>
                    </a:p>
                  </a:txBody>
                  <a:tcPr marL="37039" marR="3703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just" defTabSz="914400" rtl="0" eaLnBrk="1" fontAlgn="base" latinLnBrk="0" hangingPunct="1">
                        <a:lnSpc>
                          <a:spcPts val="1500"/>
                        </a:lnSpc>
                        <a:spcBef>
                          <a:spcPts val="100"/>
                        </a:spcBef>
                        <a:spcAft>
                          <a:spcPts val="1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Ngữ văn </a:t>
                      </a:r>
                    </a:p>
                  </a:txBody>
                  <a:tcPr marL="37039" marR="3703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500"/>
                        </a:lnSpc>
                        <a:spcBef>
                          <a:spcPts val="100"/>
                        </a:spcBef>
                        <a:spcAft>
                          <a:spcPts val="1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105</a:t>
                      </a:r>
                    </a:p>
                  </a:txBody>
                  <a:tcPr marL="37039" marR="3703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244475">
                <a:tc vMerge="1">
                  <a:txBody>
                    <a:bodyPr/>
                    <a:lstStyle/>
                    <a:p>
                      <a:endParaRPr lang="en-US"/>
                    </a:p>
                  </a:txBody>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just" defTabSz="914400" rtl="0" eaLnBrk="1" fontAlgn="base" latinLnBrk="0" hangingPunct="1">
                        <a:lnSpc>
                          <a:spcPts val="1500"/>
                        </a:lnSpc>
                        <a:spcBef>
                          <a:spcPts val="100"/>
                        </a:spcBef>
                        <a:spcAft>
                          <a:spcPts val="1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Toán </a:t>
                      </a:r>
                    </a:p>
                  </a:txBody>
                  <a:tcPr marL="37039" marR="3703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500"/>
                        </a:lnSpc>
                        <a:spcBef>
                          <a:spcPts val="100"/>
                        </a:spcBef>
                        <a:spcAft>
                          <a:spcPts val="1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105</a:t>
                      </a:r>
                    </a:p>
                  </a:txBody>
                  <a:tcPr marL="37039" marR="3703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r h="244475">
                <a:tc vMerge="1">
                  <a:txBody>
                    <a:bodyPr/>
                    <a:lstStyle/>
                    <a:p>
                      <a:endParaRPr lang="en-US"/>
                    </a:p>
                  </a:txBody>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just" defTabSz="914400" rtl="0" eaLnBrk="1" fontAlgn="base" latinLnBrk="0" hangingPunct="1">
                        <a:lnSpc>
                          <a:spcPts val="1500"/>
                        </a:lnSpc>
                        <a:spcBef>
                          <a:spcPts val="100"/>
                        </a:spcBef>
                        <a:spcAft>
                          <a:spcPts val="100"/>
                        </a:spcAft>
                        <a:buClrTx/>
                        <a:buSzTx/>
                        <a:buFontTx/>
                        <a:buNone/>
                        <a:tabLst/>
                      </a:pPr>
                      <a:r>
                        <a:rPr kumimoji="0" lang="en-US" altLang="x-none" sz="1600" b="0" i="1" u="none" strike="noStrike" cap="none" normalizeH="0" baseline="0" dirty="0">
                          <a:ln>
                            <a:noFill/>
                          </a:ln>
                          <a:solidFill>
                            <a:schemeClr val="tx1"/>
                          </a:solidFill>
                          <a:effectLst/>
                          <a:latin typeface="Times New Roman" panose="02020603050405020304" pitchFamily="18" charset="0"/>
                          <a:ea typeface="MS Mincho" charset="-128"/>
                          <a:cs typeface="Times New Roman" panose="02020603050405020304" pitchFamily="18" charset="0"/>
                        </a:rPr>
                        <a:t>Ngoại ngữ 1 </a:t>
                      </a:r>
                    </a:p>
                  </a:txBody>
                  <a:tcPr marL="37039" marR="3703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500"/>
                        </a:lnSpc>
                        <a:spcBef>
                          <a:spcPts val="100"/>
                        </a:spcBef>
                        <a:spcAft>
                          <a:spcPts val="1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105</a:t>
                      </a:r>
                    </a:p>
                  </a:txBody>
                  <a:tcPr marL="37039" marR="3703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3"/>
                  </a:ext>
                </a:extLst>
              </a:tr>
              <a:tr h="227013">
                <a:tc vMerge="1">
                  <a:txBody>
                    <a:bodyPr/>
                    <a:lstStyle/>
                    <a:p>
                      <a:endParaRPr lang="en-US"/>
                    </a:p>
                  </a:txBody>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just" defTabSz="914400" rtl="0" eaLnBrk="1" fontAlgn="base" latinLnBrk="0" hangingPunct="1">
                        <a:lnSpc>
                          <a:spcPts val="1500"/>
                        </a:lnSpc>
                        <a:spcBef>
                          <a:spcPts val="100"/>
                        </a:spcBef>
                        <a:spcAft>
                          <a:spcPts val="100"/>
                        </a:spcAft>
                        <a:buClrTx/>
                        <a:buSzTx/>
                        <a:buFontTx/>
                        <a:buNone/>
                        <a:tabLst/>
                      </a:pPr>
                      <a:r>
                        <a:rPr kumimoji="0" lang="en-US" altLang="x-none" sz="1600" b="0" i="1" u="none" strike="noStrike" cap="none" normalizeH="0" baseline="0" dirty="0">
                          <a:ln>
                            <a:noFill/>
                          </a:ln>
                          <a:solidFill>
                            <a:schemeClr val="tx1"/>
                          </a:solidFill>
                          <a:effectLst/>
                          <a:latin typeface="Times New Roman" panose="02020603050405020304" pitchFamily="18" charset="0"/>
                          <a:ea typeface="MS Mincho" charset="-128"/>
                          <a:cs typeface="Times New Roman" panose="02020603050405020304" pitchFamily="18" charset="0"/>
                        </a:rPr>
                        <a:t>Giáo dục thể chất</a:t>
                      </a:r>
                    </a:p>
                  </a:txBody>
                  <a:tcPr marL="37039" marR="3703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500"/>
                        </a:lnSpc>
                        <a:spcBef>
                          <a:spcPts val="100"/>
                        </a:spcBef>
                        <a:spcAft>
                          <a:spcPts val="100"/>
                        </a:spcAft>
                        <a:buClrTx/>
                        <a:buSzTx/>
                        <a:buFontTx/>
                        <a:buNone/>
                        <a:tabLst/>
                      </a:pPr>
                      <a:r>
                        <a:rPr kumimoji="0" lang="en-US" altLang="x-none" sz="1600" b="0" i="1" u="none" strike="noStrike" cap="none" normalizeH="0" baseline="0" dirty="0">
                          <a:ln>
                            <a:noFill/>
                          </a:ln>
                          <a:solidFill>
                            <a:schemeClr val="tx1"/>
                          </a:solidFill>
                          <a:effectLst/>
                          <a:latin typeface="Times New Roman" panose="02020603050405020304" pitchFamily="18" charset="0"/>
                          <a:ea typeface="MS Mincho" charset="-128"/>
                          <a:cs typeface="Times New Roman" panose="02020603050405020304" pitchFamily="18" charset="0"/>
                        </a:rPr>
                        <a:t>70</a:t>
                      </a:r>
                    </a:p>
                  </a:txBody>
                  <a:tcPr marL="37039" marR="3703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4"/>
                  </a:ext>
                </a:extLst>
              </a:tr>
              <a:tr h="381000">
                <a:tc vMerge="1">
                  <a:txBody>
                    <a:bodyPr/>
                    <a:lstStyle/>
                    <a:p>
                      <a:endParaRPr lang="en-US"/>
                    </a:p>
                  </a:txBody>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just" defTabSz="914400" rtl="0" eaLnBrk="1" fontAlgn="base" latinLnBrk="0" hangingPunct="1">
                        <a:lnSpc>
                          <a:spcPts val="1500"/>
                        </a:lnSpc>
                        <a:spcBef>
                          <a:spcPts val="100"/>
                        </a:spcBef>
                        <a:spcAft>
                          <a:spcPts val="100"/>
                        </a:spcAft>
                        <a:buClrTx/>
                        <a:buSzTx/>
                        <a:buFontTx/>
                        <a:buNone/>
                        <a:tabLst/>
                      </a:pPr>
                      <a:r>
                        <a:rPr kumimoji="0" lang="en-US" altLang="x-none" sz="1600" b="0" i="1" u="none" strike="noStrike" cap="none" normalizeH="0" baseline="0" dirty="0">
                          <a:ln>
                            <a:noFill/>
                          </a:ln>
                          <a:solidFill>
                            <a:schemeClr val="tx1"/>
                          </a:solidFill>
                          <a:effectLst/>
                          <a:latin typeface="Times New Roman" panose="02020603050405020304" pitchFamily="18" charset="0"/>
                          <a:ea typeface="MS Mincho" charset="-128"/>
                          <a:cs typeface="Times New Roman" panose="02020603050405020304" pitchFamily="18" charset="0"/>
                        </a:rPr>
                        <a:t>Giáo dục quốc phòng và an ninh</a:t>
                      </a:r>
                    </a:p>
                  </a:txBody>
                  <a:tcPr marL="37039" marR="3703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500"/>
                        </a:lnSpc>
                        <a:spcBef>
                          <a:spcPts val="100"/>
                        </a:spcBef>
                        <a:spcAft>
                          <a:spcPts val="1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35</a:t>
                      </a:r>
                    </a:p>
                  </a:txBody>
                  <a:tcPr marL="37039" marR="3703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5"/>
                  </a:ext>
                </a:extLst>
              </a:tr>
              <a:tr h="227013">
                <a:tc gridSpan="3">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l" defTabSz="914400" rtl="0" eaLnBrk="1" fontAlgn="base" latinLnBrk="0" hangingPunct="1">
                        <a:lnSpc>
                          <a:spcPts val="1500"/>
                        </a:lnSpc>
                        <a:spcBef>
                          <a:spcPts val="100"/>
                        </a:spcBef>
                        <a:spcAft>
                          <a:spcPts val="100"/>
                        </a:spcAft>
                        <a:buClrTx/>
                        <a:buSzTx/>
                        <a:buFontTx/>
                        <a:buNone/>
                        <a:tabLst/>
                      </a:pPr>
                      <a:r>
                        <a:rPr kumimoji="0" lang="en-US" altLang="x-none" sz="1600" b="1" i="0" u="none" strike="noStrike" cap="none" normalizeH="0" baseline="0" dirty="0">
                          <a:ln>
                            <a:noFill/>
                          </a:ln>
                          <a:solidFill>
                            <a:schemeClr val="tx1"/>
                          </a:solidFill>
                          <a:effectLst/>
                          <a:latin typeface="Times New Roman" panose="02020603050405020304" pitchFamily="18" charset="0"/>
                          <a:ea typeface="MS Mincho" charset="-128"/>
                          <a:cs typeface="Times New Roman" panose="02020603050405020304" pitchFamily="18" charset="0"/>
                        </a:rPr>
                        <a:t>Môn học lựa chọn </a:t>
                      </a:r>
                      <a:endParaRPr kumimoji="0" lang="en-US" altLang="x-none" sz="1600" b="0" i="0" u="none" strike="noStrike" cap="none" normalizeH="0" baseline="0" dirty="0">
                        <a:ln>
                          <a:noFill/>
                        </a:ln>
                        <a:solidFill>
                          <a:schemeClr val="tx1"/>
                        </a:solidFill>
                        <a:effectLst/>
                        <a:latin typeface="Times New Roman" panose="02020603050405020304" pitchFamily="18" charset="0"/>
                        <a:ea typeface="MS Mincho" charset="-128"/>
                        <a:cs typeface="Times New Roman" panose="02020603050405020304" pitchFamily="18" charset="0"/>
                      </a:endParaRPr>
                    </a:p>
                  </a:txBody>
                  <a:tcPr marL="37039" marR="3703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10006"/>
                  </a:ext>
                </a:extLst>
              </a:tr>
              <a:tr h="227013">
                <a:tc rowSpan="3">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just" defTabSz="914400" rtl="0" eaLnBrk="1" fontAlgn="base" latinLnBrk="0" hangingPunct="1">
                        <a:lnSpc>
                          <a:spcPts val="1500"/>
                        </a:lnSpc>
                        <a:spcBef>
                          <a:spcPts val="100"/>
                        </a:spcBef>
                        <a:spcAft>
                          <a:spcPts val="100"/>
                        </a:spcAft>
                        <a:buClrTx/>
                        <a:buSzTx/>
                        <a:buFontTx/>
                        <a:buNone/>
                        <a:tabLst/>
                      </a:pPr>
                      <a:r>
                        <a:rPr kumimoji="0" lang="en-US" altLang="x-none" sz="1600" b="0" i="1" u="none" strike="noStrike" cap="none" normalizeH="0" baseline="0" dirty="0">
                          <a:ln>
                            <a:noFill/>
                          </a:ln>
                          <a:solidFill>
                            <a:schemeClr val="tx1"/>
                          </a:solidFill>
                          <a:effectLst/>
                          <a:latin typeface="Times New Roman" panose="02020603050405020304" pitchFamily="18" charset="0"/>
                          <a:ea typeface="MS Mincho" charset="-128"/>
                          <a:cs typeface="Times New Roman" panose="02020603050405020304" pitchFamily="18" charset="0"/>
                        </a:rPr>
                        <a:t>Nhóm môn khoa học xã hội </a:t>
                      </a:r>
                    </a:p>
                  </a:txBody>
                  <a:tcPr marL="37039" marR="3703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just" defTabSz="914400" rtl="0" eaLnBrk="1" fontAlgn="base" latinLnBrk="0" hangingPunct="1">
                        <a:lnSpc>
                          <a:spcPts val="1500"/>
                        </a:lnSpc>
                        <a:spcBef>
                          <a:spcPts val="100"/>
                        </a:spcBef>
                        <a:spcAft>
                          <a:spcPts val="100"/>
                        </a:spcAft>
                        <a:buClrTx/>
                        <a:buSzTx/>
                        <a:buFontTx/>
                        <a:buNone/>
                        <a:tabLst/>
                      </a:pPr>
                      <a:r>
                        <a:rPr kumimoji="0" lang="en-US" altLang="x-none" sz="1600" b="0" i="1" u="none" strike="noStrike" cap="none" normalizeH="0" baseline="0" dirty="0">
                          <a:ln>
                            <a:noFill/>
                          </a:ln>
                          <a:solidFill>
                            <a:srgbClr val="FF0000"/>
                          </a:solidFill>
                          <a:effectLst/>
                          <a:latin typeface="Times New Roman" panose="02020603050405020304" pitchFamily="18" charset="0"/>
                          <a:ea typeface="MS Mincho" charset="-128"/>
                          <a:cs typeface="Times New Roman" panose="02020603050405020304" pitchFamily="18" charset="0"/>
                        </a:rPr>
                        <a:t>Lịch sử</a:t>
                      </a:r>
                    </a:p>
                  </a:txBody>
                  <a:tcPr marL="37039" marR="3703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500"/>
                        </a:lnSpc>
                        <a:spcBef>
                          <a:spcPts val="100"/>
                        </a:spcBef>
                        <a:spcAft>
                          <a:spcPts val="1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70</a:t>
                      </a:r>
                    </a:p>
                  </a:txBody>
                  <a:tcPr marL="37039" marR="3703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7"/>
                  </a:ext>
                </a:extLst>
              </a:tr>
              <a:tr h="227013">
                <a:tc vMerge="1">
                  <a:txBody>
                    <a:bodyPr/>
                    <a:lstStyle/>
                    <a:p>
                      <a:endParaRPr lang="en-US"/>
                    </a:p>
                  </a:txBody>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just" defTabSz="914400" rtl="0" eaLnBrk="1" fontAlgn="base" latinLnBrk="0" hangingPunct="1">
                        <a:lnSpc>
                          <a:spcPts val="1500"/>
                        </a:lnSpc>
                        <a:spcBef>
                          <a:spcPts val="100"/>
                        </a:spcBef>
                        <a:spcAft>
                          <a:spcPts val="100"/>
                        </a:spcAft>
                        <a:buClrTx/>
                        <a:buSzTx/>
                        <a:buFontTx/>
                        <a:buNone/>
                        <a:tabLst/>
                      </a:pPr>
                      <a:r>
                        <a:rPr kumimoji="0" lang="en-US" altLang="x-none" sz="1600" b="0" i="1" u="none" strike="noStrike" cap="none" normalizeH="0" baseline="0" dirty="0">
                          <a:ln>
                            <a:noFill/>
                          </a:ln>
                          <a:solidFill>
                            <a:srgbClr val="FF0000"/>
                          </a:solidFill>
                          <a:effectLst/>
                          <a:latin typeface="Times New Roman" panose="02020603050405020304" pitchFamily="18" charset="0"/>
                          <a:ea typeface="MS Mincho" charset="-128"/>
                          <a:cs typeface="Times New Roman" panose="02020603050405020304" pitchFamily="18" charset="0"/>
                        </a:rPr>
                        <a:t>Địa lí</a:t>
                      </a:r>
                    </a:p>
                  </a:txBody>
                  <a:tcPr marL="37039" marR="3703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500"/>
                        </a:lnSpc>
                        <a:spcBef>
                          <a:spcPts val="100"/>
                        </a:spcBef>
                        <a:spcAft>
                          <a:spcPts val="1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70</a:t>
                      </a:r>
                    </a:p>
                  </a:txBody>
                  <a:tcPr marL="37039" marR="3703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8"/>
                  </a:ext>
                </a:extLst>
              </a:tr>
              <a:tr h="227013">
                <a:tc vMerge="1">
                  <a:txBody>
                    <a:bodyPr/>
                    <a:lstStyle/>
                    <a:p>
                      <a:endParaRPr lang="en-US"/>
                    </a:p>
                  </a:txBody>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just" defTabSz="914400" rtl="0" eaLnBrk="1" fontAlgn="base" latinLnBrk="0" hangingPunct="1">
                        <a:lnSpc>
                          <a:spcPts val="1500"/>
                        </a:lnSpc>
                        <a:spcBef>
                          <a:spcPts val="100"/>
                        </a:spcBef>
                        <a:spcAft>
                          <a:spcPts val="1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Giáo dục kinh tế và pháp luật</a:t>
                      </a:r>
                    </a:p>
                  </a:txBody>
                  <a:tcPr marL="37039" marR="3703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500"/>
                        </a:lnSpc>
                        <a:spcBef>
                          <a:spcPts val="100"/>
                        </a:spcBef>
                        <a:spcAft>
                          <a:spcPts val="1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70</a:t>
                      </a:r>
                    </a:p>
                  </a:txBody>
                  <a:tcPr marL="37039" marR="3703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9"/>
                  </a:ext>
                </a:extLst>
              </a:tr>
              <a:tr h="227013">
                <a:tc rowSpan="3">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just" defTabSz="914400" rtl="0" eaLnBrk="1" fontAlgn="base" latinLnBrk="0" hangingPunct="1">
                        <a:lnSpc>
                          <a:spcPts val="1500"/>
                        </a:lnSpc>
                        <a:spcBef>
                          <a:spcPts val="100"/>
                        </a:spcBef>
                        <a:spcAft>
                          <a:spcPts val="100"/>
                        </a:spcAft>
                        <a:buClrTx/>
                        <a:buSzTx/>
                        <a:buFontTx/>
                        <a:buNone/>
                        <a:tabLst/>
                      </a:pPr>
                      <a:r>
                        <a:rPr kumimoji="0" lang="en-US" altLang="x-none" sz="1600" b="0" i="1" u="none" strike="noStrike" cap="none" normalizeH="0" baseline="0" dirty="0">
                          <a:ln>
                            <a:noFill/>
                          </a:ln>
                          <a:solidFill>
                            <a:schemeClr val="tx1"/>
                          </a:solidFill>
                          <a:effectLst/>
                          <a:latin typeface="Times New Roman" panose="02020603050405020304" pitchFamily="18" charset="0"/>
                          <a:ea typeface="MS Mincho" charset="-128"/>
                          <a:cs typeface="Times New Roman" panose="02020603050405020304" pitchFamily="18" charset="0"/>
                        </a:rPr>
                        <a:t>Nhóm môn khoa học tự nhiên </a:t>
                      </a:r>
                    </a:p>
                  </a:txBody>
                  <a:tcPr marL="37039" marR="3703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just" defTabSz="914400" rtl="0" eaLnBrk="1" fontAlgn="base" latinLnBrk="0" hangingPunct="1">
                        <a:lnSpc>
                          <a:spcPts val="1500"/>
                        </a:lnSpc>
                        <a:spcBef>
                          <a:spcPts val="100"/>
                        </a:spcBef>
                        <a:spcAft>
                          <a:spcPts val="100"/>
                        </a:spcAft>
                        <a:buClrTx/>
                        <a:buSzTx/>
                        <a:buFontTx/>
                        <a:buNone/>
                        <a:tabLst/>
                      </a:pPr>
                      <a:r>
                        <a:rPr kumimoji="0" lang="en-US" altLang="x-none" sz="1600" b="0" i="1" u="none" strike="noStrike" cap="none" normalizeH="0" baseline="0" dirty="0">
                          <a:ln>
                            <a:noFill/>
                          </a:ln>
                          <a:solidFill>
                            <a:srgbClr val="FF0000"/>
                          </a:solidFill>
                          <a:effectLst/>
                          <a:latin typeface="Times New Roman" panose="02020603050405020304" pitchFamily="18" charset="0"/>
                          <a:ea typeface="MS Mincho" charset="-128"/>
                          <a:cs typeface="Times New Roman" panose="02020603050405020304" pitchFamily="18" charset="0"/>
                        </a:rPr>
                        <a:t>Vật lí</a:t>
                      </a:r>
                    </a:p>
                  </a:txBody>
                  <a:tcPr marL="37039" marR="3703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500"/>
                        </a:lnSpc>
                        <a:spcBef>
                          <a:spcPts val="100"/>
                        </a:spcBef>
                        <a:spcAft>
                          <a:spcPts val="1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70</a:t>
                      </a:r>
                    </a:p>
                  </a:txBody>
                  <a:tcPr marL="37039" marR="3703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0"/>
                  </a:ext>
                </a:extLst>
              </a:tr>
              <a:tr h="227013">
                <a:tc vMerge="1">
                  <a:txBody>
                    <a:bodyPr/>
                    <a:lstStyle/>
                    <a:p>
                      <a:endParaRPr lang="en-US"/>
                    </a:p>
                  </a:txBody>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just" defTabSz="914400" rtl="0" eaLnBrk="1" fontAlgn="base" latinLnBrk="0" hangingPunct="1">
                        <a:lnSpc>
                          <a:spcPts val="1500"/>
                        </a:lnSpc>
                        <a:spcBef>
                          <a:spcPts val="100"/>
                        </a:spcBef>
                        <a:spcAft>
                          <a:spcPts val="100"/>
                        </a:spcAft>
                        <a:buClrTx/>
                        <a:buSzTx/>
                        <a:buFontTx/>
                        <a:buNone/>
                        <a:tabLst/>
                      </a:pPr>
                      <a:r>
                        <a:rPr kumimoji="0" lang="en-US" altLang="x-none" sz="1600" b="0" i="1" u="none" strike="noStrike" cap="none" normalizeH="0" baseline="0" dirty="0">
                          <a:ln>
                            <a:noFill/>
                          </a:ln>
                          <a:solidFill>
                            <a:srgbClr val="FF0000"/>
                          </a:solidFill>
                          <a:effectLst/>
                          <a:latin typeface="Times New Roman" panose="02020603050405020304" pitchFamily="18" charset="0"/>
                          <a:ea typeface="MS Mincho" charset="-128"/>
                          <a:cs typeface="Times New Roman" panose="02020603050405020304" pitchFamily="18" charset="0"/>
                        </a:rPr>
                        <a:t>Hoá học</a:t>
                      </a:r>
                    </a:p>
                  </a:txBody>
                  <a:tcPr marL="37039" marR="3703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500"/>
                        </a:lnSpc>
                        <a:spcBef>
                          <a:spcPts val="100"/>
                        </a:spcBef>
                        <a:spcAft>
                          <a:spcPts val="1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70</a:t>
                      </a:r>
                    </a:p>
                  </a:txBody>
                  <a:tcPr marL="37039" marR="3703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1"/>
                  </a:ext>
                </a:extLst>
              </a:tr>
              <a:tr h="227013">
                <a:tc vMerge="1">
                  <a:txBody>
                    <a:bodyPr/>
                    <a:lstStyle/>
                    <a:p>
                      <a:endParaRPr lang="en-US"/>
                    </a:p>
                  </a:txBody>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just" defTabSz="914400" rtl="0" eaLnBrk="1" fontAlgn="base" latinLnBrk="0" hangingPunct="1">
                        <a:lnSpc>
                          <a:spcPts val="1500"/>
                        </a:lnSpc>
                        <a:spcBef>
                          <a:spcPts val="100"/>
                        </a:spcBef>
                        <a:spcAft>
                          <a:spcPts val="100"/>
                        </a:spcAft>
                        <a:buClrTx/>
                        <a:buSzTx/>
                        <a:buFontTx/>
                        <a:buNone/>
                        <a:tabLst/>
                      </a:pPr>
                      <a:r>
                        <a:rPr kumimoji="0" lang="en-US" altLang="x-none" sz="1600" b="0" i="1" u="none" strike="noStrike" cap="none" normalizeH="0" baseline="0" dirty="0">
                          <a:ln>
                            <a:noFill/>
                          </a:ln>
                          <a:solidFill>
                            <a:srgbClr val="FF0000"/>
                          </a:solidFill>
                          <a:effectLst/>
                          <a:latin typeface="Times New Roman" panose="02020603050405020304" pitchFamily="18" charset="0"/>
                          <a:ea typeface="MS Mincho" charset="-128"/>
                          <a:cs typeface="Times New Roman" panose="02020603050405020304" pitchFamily="18" charset="0"/>
                        </a:rPr>
                        <a:t>Sinh học</a:t>
                      </a:r>
                    </a:p>
                  </a:txBody>
                  <a:tcPr marL="37039" marR="3703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500"/>
                        </a:lnSpc>
                        <a:spcBef>
                          <a:spcPts val="100"/>
                        </a:spcBef>
                        <a:spcAft>
                          <a:spcPts val="1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70</a:t>
                      </a:r>
                    </a:p>
                  </a:txBody>
                  <a:tcPr marL="37039" marR="3703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2"/>
                  </a:ext>
                </a:extLst>
              </a:tr>
              <a:tr h="227013">
                <a:tc rowSpan="4">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just" defTabSz="914400" rtl="0" eaLnBrk="1" fontAlgn="base" latinLnBrk="0" hangingPunct="1">
                        <a:lnSpc>
                          <a:spcPts val="1500"/>
                        </a:lnSpc>
                        <a:spcBef>
                          <a:spcPts val="100"/>
                        </a:spcBef>
                        <a:spcAft>
                          <a:spcPts val="100"/>
                        </a:spcAft>
                        <a:buClrTx/>
                        <a:buSzTx/>
                        <a:buFontTx/>
                        <a:buNone/>
                        <a:tabLst/>
                      </a:pPr>
                      <a:r>
                        <a:rPr kumimoji="0" lang="en-US" altLang="x-none" sz="1600" b="0" i="1" u="none" strike="noStrike" cap="none" normalizeH="0" baseline="0" dirty="0">
                          <a:ln>
                            <a:noFill/>
                          </a:ln>
                          <a:solidFill>
                            <a:schemeClr val="tx1"/>
                          </a:solidFill>
                          <a:effectLst/>
                          <a:latin typeface="Times New Roman" panose="02020603050405020304" pitchFamily="18" charset="0"/>
                          <a:ea typeface="MS Mincho" charset="-128"/>
                          <a:cs typeface="Times New Roman" panose="02020603050405020304" pitchFamily="18" charset="0"/>
                        </a:rPr>
                        <a:t>Nhóm môn công nghệ và nghệ thuật</a:t>
                      </a:r>
                    </a:p>
                  </a:txBody>
                  <a:tcPr marL="37039" marR="3703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just" defTabSz="914400" rtl="0" eaLnBrk="1" fontAlgn="base" latinLnBrk="0" hangingPunct="1">
                        <a:lnSpc>
                          <a:spcPts val="1500"/>
                        </a:lnSpc>
                        <a:spcBef>
                          <a:spcPts val="100"/>
                        </a:spcBef>
                        <a:spcAft>
                          <a:spcPts val="1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Công nghệ</a:t>
                      </a:r>
                    </a:p>
                  </a:txBody>
                  <a:tcPr marL="37039" marR="3703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500"/>
                        </a:lnSpc>
                        <a:spcBef>
                          <a:spcPts val="100"/>
                        </a:spcBef>
                        <a:spcAft>
                          <a:spcPts val="1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70</a:t>
                      </a:r>
                    </a:p>
                  </a:txBody>
                  <a:tcPr marL="37039" marR="3703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3"/>
                  </a:ext>
                </a:extLst>
              </a:tr>
              <a:tr h="227013">
                <a:tc vMerge="1">
                  <a:txBody>
                    <a:bodyPr/>
                    <a:lstStyle/>
                    <a:p>
                      <a:endParaRPr lang="en-US"/>
                    </a:p>
                  </a:txBody>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just" defTabSz="914400" rtl="0" eaLnBrk="1" fontAlgn="base" latinLnBrk="0" hangingPunct="1">
                        <a:lnSpc>
                          <a:spcPts val="1500"/>
                        </a:lnSpc>
                        <a:spcBef>
                          <a:spcPts val="100"/>
                        </a:spcBef>
                        <a:spcAft>
                          <a:spcPts val="100"/>
                        </a:spcAft>
                        <a:buClrTx/>
                        <a:buSzTx/>
                        <a:buFontTx/>
                        <a:buNone/>
                        <a:tabLst/>
                      </a:pPr>
                      <a:r>
                        <a:rPr kumimoji="0" lang="en-US" altLang="x-none" sz="1600" b="0" i="1" u="none" strike="noStrike" cap="none" normalizeH="0" baseline="0" dirty="0">
                          <a:ln>
                            <a:noFill/>
                          </a:ln>
                          <a:solidFill>
                            <a:schemeClr val="tx1"/>
                          </a:solidFill>
                          <a:effectLst/>
                          <a:latin typeface="Times New Roman" panose="02020603050405020304" pitchFamily="18" charset="0"/>
                          <a:ea typeface="MS Mincho" charset="-128"/>
                          <a:cs typeface="Times New Roman" panose="02020603050405020304" pitchFamily="18" charset="0"/>
                        </a:rPr>
                        <a:t>Tin học</a:t>
                      </a:r>
                    </a:p>
                  </a:txBody>
                  <a:tcPr marL="37039" marR="3703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500"/>
                        </a:lnSpc>
                        <a:spcBef>
                          <a:spcPts val="100"/>
                        </a:spcBef>
                        <a:spcAft>
                          <a:spcPts val="1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70</a:t>
                      </a:r>
                    </a:p>
                  </a:txBody>
                  <a:tcPr marL="37039" marR="3703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4"/>
                  </a:ext>
                </a:extLst>
              </a:tr>
              <a:tr h="227013">
                <a:tc vMerge="1">
                  <a:txBody>
                    <a:bodyPr/>
                    <a:lstStyle/>
                    <a:p>
                      <a:endParaRPr lang="en-US"/>
                    </a:p>
                  </a:txBody>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just" defTabSz="914400" rtl="0" eaLnBrk="1" fontAlgn="base" latinLnBrk="0" hangingPunct="1">
                        <a:lnSpc>
                          <a:spcPts val="1500"/>
                        </a:lnSpc>
                        <a:spcBef>
                          <a:spcPts val="100"/>
                        </a:spcBef>
                        <a:spcAft>
                          <a:spcPts val="100"/>
                        </a:spcAft>
                        <a:buClrTx/>
                        <a:buSzTx/>
                        <a:buFontTx/>
                        <a:buNone/>
                        <a:tabLst/>
                      </a:pPr>
                      <a:r>
                        <a:rPr kumimoji="0" lang="en-US" altLang="x-none" sz="1600" b="0" i="1" u="none" strike="noStrike" cap="none" normalizeH="0" baseline="0" dirty="0">
                          <a:ln>
                            <a:noFill/>
                          </a:ln>
                          <a:solidFill>
                            <a:srgbClr val="FF0000"/>
                          </a:solidFill>
                          <a:effectLst/>
                          <a:latin typeface="Times New Roman" panose="02020603050405020304" pitchFamily="18" charset="0"/>
                          <a:ea typeface="MS Mincho" charset="-128"/>
                          <a:cs typeface="Times New Roman" panose="02020603050405020304" pitchFamily="18" charset="0"/>
                        </a:rPr>
                        <a:t>Âm nhạc</a:t>
                      </a:r>
                    </a:p>
                  </a:txBody>
                  <a:tcPr marL="37039" marR="3703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500"/>
                        </a:lnSpc>
                        <a:spcBef>
                          <a:spcPts val="100"/>
                        </a:spcBef>
                        <a:spcAft>
                          <a:spcPts val="1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70</a:t>
                      </a:r>
                    </a:p>
                  </a:txBody>
                  <a:tcPr marL="37039" marR="37039"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5"/>
                  </a:ext>
                </a:extLst>
              </a:tr>
              <a:tr h="227013">
                <a:tc vMerge="1">
                  <a:txBody>
                    <a:bodyPr/>
                    <a:lstStyle/>
                    <a:p>
                      <a:endParaRPr lang="en-US"/>
                    </a:p>
                  </a:txBody>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just" defTabSz="914400" rtl="0" eaLnBrk="1" fontAlgn="base" latinLnBrk="0" hangingPunct="1">
                        <a:lnSpc>
                          <a:spcPts val="1500"/>
                        </a:lnSpc>
                        <a:spcBef>
                          <a:spcPts val="100"/>
                        </a:spcBef>
                        <a:spcAft>
                          <a:spcPts val="100"/>
                        </a:spcAft>
                        <a:buClrTx/>
                        <a:buSzTx/>
                        <a:buFontTx/>
                        <a:buNone/>
                        <a:tabLst/>
                      </a:pPr>
                      <a:r>
                        <a:rPr kumimoji="0" lang="en-US" altLang="x-none" sz="1600" b="0" i="1" u="none" strike="noStrike" cap="none" normalizeH="0" baseline="0" dirty="0">
                          <a:ln>
                            <a:noFill/>
                          </a:ln>
                          <a:solidFill>
                            <a:srgbClr val="FF0000"/>
                          </a:solidFill>
                          <a:effectLst/>
                          <a:latin typeface="Times New Roman" panose="02020603050405020304" pitchFamily="18" charset="0"/>
                          <a:ea typeface="MS Mincho" charset="-128"/>
                          <a:cs typeface="Times New Roman" panose="02020603050405020304" pitchFamily="18" charset="0"/>
                        </a:rPr>
                        <a:t>Mĩ thuật</a:t>
                      </a:r>
                    </a:p>
                  </a:txBody>
                  <a:tcPr marL="37039" marR="3703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500"/>
                        </a:lnSpc>
                        <a:spcBef>
                          <a:spcPts val="100"/>
                        </a:spcBef>
                        <a:spcAft>
                          <a:spcPts val="1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70</a:t>
                      </a:r>
                    </a:p>
                  </a:txBody>
                  <a:tcPr marL="37039" marR="37039"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6"/>
                  </a:ext>
                </a:extLst>
              </a:tr>
              <a:tr h="244475">
                <a:tc gridSpan="2">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just" defTabSz="914400" rtl="0" eaLnBrk="1" fontAlgn="base" latinLnBrk="0" hangingPunct="1">
                        <a:lnSpc>
                          <a:spcPts val="1500"/>
                        </a:lnSpc>
                        <a:spcBef>
                          <a:spcPts val="100"/>
                        </a:spcBef>
                        <a:spcAft>
                          <a:spcPts val="100"/>
                        </a:spcAft>
                        <a:buClrTx/>
                        <a:buSzTx/>
                        <a:buFontTx/>
                        <a:buNone/>
                        <a:tabLst/>
                      </a:pPr>
                      <a:r>
                        <a:rPr kumimoji="0" lang="en-US" altLang="x-none" sz="1600" b="1" i="0" u="none" strike="noStrike" cap="none" normalizeH="0" baseline="0" dirty="0">
                          <a:ln>
                            <a:noFill/>
                          </a:ln>
                          <a:solidFill>
                            <a:srgbClr val="FF0000"/>
                          </a:solidFill>
                          <a:effectLst/>
                          <a:latin typeface="Times New Roman" panose="02020603050405020304" pitchFamily="18" charset="0"/>
                          <a:ea typeface="MS Mincho" charset="-128"/>
                          <a:cs typeface="Times New Roman" panose="02020603050405020304" pitchFamily="18" charset="0"/>
                        </a:rPr>
                        <a:t>Chuyên đề học tập lựa chọn </a:t>
                      </a:r>
                      <a:r>
                        <a:rPr kumimoji="0" lang="en-US" altLang="x-none" sz="1600" b="0" i="1" u="none" strike="noStrike" cap="none" normalizeH="0" baseline="0" dirty="0">
                          <a:ln>
                            <a:noFill/>
                          </a:ln>
                          <a:solidFill>
                            <a:srgbClr val="FF0000"/>
                          </a:solidFill>
                          <a:effectLst/>
                          <a:latin typeface="Times New Roman" panose="02020603050405020304" pitchFamily="18" charset="0"/>
                          <a:ea typeface="MS Mincho" charset="-128"/>
                          <a:cs typeface="Times New Roman" panose="02020603050405020304" pitchFamily="18" charset="0"/>
                        </a:rPr>
                        <a:t>(3 cụm chuyên đề)</a:t>
                      </a:r>
                    </a:p>
                  </a:txBody>
                  <a:tcPr marL="37039" marR="3703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500"/>
                        </a:lnSpc>
                        <a:spcBef>
                          <a:spcPts val="100"/>
                        </a:spcBef>
                        <a:spcAft>
                          <a:spcPts val="100"/>
                        </a:spcAft>
                        <a:buClrTx/>
                        <a:buSzTx/>
                        <a:buFontTx/>
                        <a:buNone/>
                        <a:tabLst/>
                      </a:pPr>
                      <a:r>
                        <a:rPr kumimoji="0" lang="en-US" altLang="x-none" sz="1600" b="0" i="0"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105</a:t>
                      </a:r>
                    </a:p>
                  </a:txBody>
                  <a:tcPr marL="37039" marR="37039"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7"/>
                  </a:ext>
                </a:extLst>
              </a:tr>
              <a:tr h="244475">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l" defTabSz="914400" rtl="0" eaLnBrk="1" fontAlgn="base" latinLnBrk="0" hangingPunct="1">
                        <a:lnSpc>
                          <a:spcPts val="1500"/>
                        </a:lnSpc>
                        <a:spcBef>
                          <a:spcPts val="100"/>
                        </a:spcBef>
                        <a:spcAft>
                          <a:spcPts val="100"/>
                        </a:spcAft>
                        <a:buClrTx/>
                        <a:buSzTx/>
                        <a:buFontTx/>
                        <a:buNone/>
                        <a:tabLst/>
                      </a:pPr>
                      <a:r>
                        <a:rPr kumimoji="0" lang="en-US" altLang="x-none" sz="1600" b="1" i="0" u="none" strike="noStrike" cap="none" normalizeH="0" baseline="0" dirty="0">
                          <a:ln>
                            <a:noFill/>
                          </a:ln>
                          <a:solidFill>
                            <a:srgbClr val="FF0000"/>
                          </a:solidFill>
                          <a:effectLst/>
                          <a:latin typeface="Times New Roman" panose="02020603050405020304" pitchFamily="18" charset="0"/>
                          <a:ea typeface="MS Mincho" charset="-128"/>
                          <a:cs typeface="Times New Roman" panose="02020603050405020304" pitchFamily="18" charset="0"/>
                        </a:rPr>
                        <a:t>Hoạt động GD bắt buộc</a:t>
                      </a:r>
                      <a:endParaRPr kumimoji="0" lang="en-US" altLang="x-none" sz="1600" b="0" i="0" u="none" strike="noStrike" cap="none" normalizeH="0" baseline="0" dirty="0">
                        <a:ln>
                          <a:noFill/>
                        </a:ln>
                        <a:solidFill>
                          <a:srgbClr val="FF0000"/>
                        </a:solidFill>
                        <a:effectLst/>
                        <a:latin typeface="Times New Roman" panose="02020603050405020304" pitchFamily="18" charset="0"/>
                        <a:ea typeface="MS Mincho" charset="-128"/>
                        <a:cs typeface="Times New Roman" panose="02020603050405020304" pitchFamily="18" charset="0"/>
                      </a:endParaRPr>
                    </a:p>
                  </a:txBody>
                  <a:tcPr marL="37039" marR="3703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just" defTabSz="914400" rtl="0" eaLnBrk="1" fontAlgn="base" latinLnBrk="0" hangingPunct="1">
                        <a:lnSpc>
                          <a:spcPts val="1500"/>
                        </a:lnSpc>
                        <a:spcBef>
                          <a:spcPts val="100"/>
                        </a:spcBef>
                        <a:spcAft>
                          <a:spcPts val="100"/>
                        </a:spcAft>
                        <a:buClrTx/>
                        <a:buSzTx/>
                        <a:buFontTx/>
                        <a:buNone/>
                        <a:tabLst/>
                      </a:pP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Hoạt động trải nghiệm, HN </a:t>
                      </a:r>
                    </a:p>
                  </a:txBody>
                  <a:tcPr marL="37039" marR="3703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500"/>
                        </a:lnSpc>
                        <a:spcBef>
                          <a:spcPts val="100"/>
                        </a:spcBef>
                        <a:spcAft>
                          <a:spcPts val="100"/>
                        </a:spcAft>
                        <a:buClrTx/>
                        <a:buSzTx/>
                        <a:buFontTx/>
                        <a:buNone/>
                        <a:tabLst/>
                      </a:pPr>
                      <a:r>
                        <a:rPr kumimoji="0" lang="en-US" altLang="x-none" sz="1600" b="0" i="0"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105</a:t>
                      </a:r>
                    </a:p>
                  </a:txBody>
                  <a:tcPr marL="37039" marR="3703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8"/>
                  </a:ext>
                </a:extLst>
              </a:tr>
              <a:tr h="227013">
                <a:tc gridSpan="2">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l" defTabSz="914400" rtl="0" eaLnBrk="1" fontAlgn="base" latinLnBrk="0" hangingPunct="1">
                        <a:lnSpc>
                          <a:spcPts val="1500"/>
                        </a:lnSpc>
                        <a:spcBef>
                          <a:spcPts val="100"/>
                        </a:spcBef>
                        <a:spcAft>
                          <a:spcPts val="100"/>
                        </a:spcAft>
                        <a:buClrTx/>
                        <a:buSzTx/>
                        <a:buFontTx/>
                        <a:buNone/>
                        <a:tabLst/>
                      </a:pPr>
                      <a:r>
                        <a:rPr kumimoji="0" lang="en-US" altLang="x-none" sz="1600" b="1" i="0" u="none" strike="noStrike" cap="none" normalizeH="0" baseline="0" dirty="0">
                          <a:ln>
                            <a:noFill/>
                          </a:ln>
                          <a:solidFill>
                            <a:srgbClr val="0070C0"/>
                          </a:solidFill>
                          <a:effectLst/>
                          <a:latin typeface="Times New Roman" panose="02020603050405020304" pitchFamily="18" charset="0"/>
                          <a:ea typeface="MS Mincho" charset="-128"/>
                          <a:cs typeface="Times New Roman" panose="02020603050405020304" pitchFamily="18" charset="0"/>
                        </a:rPr>
                        <a:t>Nội dung GD bắt buộc của địa phương</a:t>
                      </a:r>
                      <a:endParaRPr kumimoji="0" lang="en-US" altLang="x-none" sz="1600" b="0" i="0" u="none" strike="noStrike" cap="none" normalizeH="0" baseline="0" dirty="0">
                        <a:ln>
                          <a:noFill/>
                        </a:ln>
                        <a:solidFill>
                          <a:srgbClr val="0070C0"/>
                        </a:solidFill>
                        <a:effectLst/>
                        <a:latin typeface="Times New Roman" panose="02020603050405020304" pitchFamily="18" charset="0"/>
                        <a:ea typeface="MS Mincho" charset="-128"/>
                        <a:cs typeface="Times New Roman" panose="02020603050405020304" pitchFamily="18" charset="0"/>
                      </a:endParaRPr>
                    </a:p>
                  </a:txBody>
                  <a:tcPr marL="37039" marR="3703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500"/>
                        </a:lnSpc>
                        <a:spcBef>
                          <a:spcPts val="100"/>
                        </a:spcBef>
                        <a:spcAft>
                          <a:spcPts val="100"/>
                        </a:spcAft>
                        <a:buClrTx/>
                        <a:buSzTx/>
                        <a:buFontTx/>
                        <a:buNone/>
                        <a:tabLst/>
                      </a:pPr>
                      <a:r>
                        <a:rPr kumimoji="0" lang="en-US" altLang="x-none" sz="1600" b="0" i="0"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35</a:t>
                      </a:r>
                    </a:p>
                  </a:txBody>
                  <a:tcPr marL="37039" marR="37039"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9"/>
                  </a:ext>
                </a:extLst>
              </a:tr>
              <a:tr h="227013">
                <a:tc gridSpan="3">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just" defTabSz="914400" rtl="0" eaLnBrk="1" fontAlgn="base" latinLnBrk="0" hangingPunct="1">
                        <a:lnSpc>
                          <a:spcPts val="1500"/>
                        </a:lnSpc>
                        <a:spcBef>
                          <a:spcPts val="100"/>
                        </a:spcBef>
                        <a:spcAft>
                          <a:spcPts val="100"/>
                        </a:spcAft>
                        <a:buClrTx/>
                        <a:buSzTx/>
                        <a:buFontTx/>
                        <a:buNone/>
                        <a:tabLst/>
                      </a:pPr>
                      <a:r>
                        <a:rPr kumimoji="0" lang="en-US" altLang="x-none" sz="1600" b="1" i="0" u="none" strike="noStrike" cap="none" normalizeH="0" baseline="0" dirty="0">
                          <a:ln>
                            <a:noFill/>
                          </a:ln>
                          <a:solidFill>
                            <a:schemeClr val="tx1"/>
                          </a:solidFill>
                          <a:effectLst/>
                          <a:latin typeface="Times New Roman" panose="02020603050405020304" pitchFamily="18" charset="0"/>
                          <a:ea typeface="MS Mincho" charset="-128"/>
                          <a:cs typeface="Times New Roman" panose="02020603050405020304" pitchFamily="18" charset="0"/>
                        </a:rPr>
                        <a:t>Môn học tự chọn </a:t>
                      </a:r>
                      <a:endParaRPr kumimoji="0" lang="en-US" altLang="x-none" sz="1600" b="0" i="0" u="none" strike="noStrike" cap="none" normalizeH="0" baseline="0" dirty="0">
                        <a:ln>
                          <a:noFill/>
                        </a:ln>
                        <a:solidFill>
                          <a:schemeClr val="tx1"/>
                        </a:solidFill>
                        <a:effectLst/>
                        <a:latin typeface="Times New Roman" panose="02020603050405020304" pitchFamily="18" charset="0"/>
                        <a:ea typeface="MS Mincho" charset="-128"/>
                        <a:cs typeface="Times New Roman" panose="02020603050405020304" pitchFamily="18" charset="0"/>
                      </a:endParaRPr>
                    </a:p>
                  </a:txBody>
                  <a:tcPr marL="37039" marR="3703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10020"/>
                  </a:ext>
                </a:extLst>
              </a:tr>
              <a:tr h="244475">
                <a:tc gridSpan="2">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just" defTabSz="914400" rtl="0" eaLnBrk="1" fontAlgn="base" latinLnBrk="0" hangingPunct="1">
                        <a:lnSpc>
                          <a:spcPts val="1500"/>
                        </a:lnSpc>
                        <a:spcBef>
                          <a:spcPts val="100"/>
                        </a:spcBef>
                        <a:spcAft>
                          <a:spcPts val="100"/>
                        </a:spcAft>
                        <a:buClrTx/>
                        <a:buSzTx/>
                        <a:buFontTx/>
                        <a:buNone/>
                        <a:tabLst/>
                      </a:pPr>
                      <a:r>
                        <a:rPr kumimoji="0" lang="en-US" altLang="x-none" sz="1600" b="0" i="1" u="none" strike="noStrike" cap="none" normalizeH="0" baseline="0" dirty="0">
                          <a:ln>
                            <a:noFill/>
                          </a:ln>
                          <a:solidFill>
                            <a:srgbClr val="0070C0"/>
                          </a:solidFill>
                          <a:effectLst/>
                          <a:latin typeface="Times New Roman" panose="02020603050405020304" pitchFamily="18" charset="0"/>
                          <a:ea typeface="MS Mincho" charset="-128"/>
                          <a:cs typeface="Times New Roman" panose="02020603050405020304" pitchFamily="18" charset="0"/>
                        </a:rPr>
                        <a:t>Tiếng dân tộc thiểu số </a:t>
                      </a:r>
                    </a:p>
                  </a:txBody>
                  <a:tcPr marL="37039" marR="3703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500"/>
                        </a:lnSpc>
                        <a:spcBef>
                          <a:spcPts val="100"/>
                        </a:spcBef>
                        <a:spcAft>
                          <a:spcPts val="100"/>
                        </a:spcAft>
                        <a:buClrTx/>
                        <a:buSzTx/>
                        <a:buFontTx/>
                        <a:buNone/>
                        <a:tabLst/>
                      </a:pPr>
                      <a:r>
                        <a:rPr kumimoji="0" lang="en-US" altLang="x-none" sz="1600" b="0" i="0"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105</a:t>
                      </a:r>
                    </a:p>
                  </a:txBody>
                  <a:tcPr marL="37039" marR="3703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21"/>
                  </a:ext>
                </a:extLst>
              </a:tr>
              <a:tr h="244475">
                <a:tc gridSpan="2">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just" defTabSz="914400" rtl="0" eaLnBrk="1" fontAlgn="base" latinLnBrk="0" hangingPunct="1">
                        <a:lnSpc>
                          <a:spcPts val="1500"/>
                        </a:lnSpc>
                        <a:spcBef>
                          <a:spcPts val="100"/>
                        </a:spcBef>
                        <a:spcAft>
                          <a:spcPts val="100"/>
                        </a:spcAft>
                        <a:buClrTx/>
                        <a:buSzTx/>
                        <a:buFontTx/>
                        <a:buNone/>
                        <a:tabLst/>
                      </a:pPr>
                      <a:r>
                        <a:rPr kumimoji="0" lang="en-US" altLang="x-none" sz="1600" b="0" i="1" u="none" strike="noStrike" cap="none" normalizeH="0" baseline="0" dirty="0">
                          <a:ln>
                            <a:noFill/>
                          </a:ln>
                          <a:solidFill>
                            <a:srgbClr val="0070C0"/>
                          </a:solidFill>
                          <a:effectLst/>
                          <a:latin typeface="Times New Roman" panose="02020603050405020304" pitchFamily="18" charset="0"/>
                          <a:ea typeface="MS Mincho" charset="-128"/>
                          <a:cs typeface="Times New Roman" panose="02020603050405020304" pitchFamily="18" charset="0"/>
                        </a:rPr>
                        <a:t>Ngoại ngữ 2</a:t>
                      </a:r>
                    </a:p>
                  </a:txBody>
                  <a:tcPr marL="37039" marR="3703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500"/>
                        </a:lnSpc>
                        <a:spcBef>
                          <a:spcPts val="100"/>
                        </a:spcBef>
                        <a:spcAft>
                          <a:spcPts val="100"/>
                        </a:spcAft>
                        <a:buClrTx/>
                        <a:buSzTx/>
                        <a:buFontTx/>
                        <a:buNone/>
                        <a:tabLst/>
                      </a:pPr>
                      <a:r>
                        <a:rPr kumimoji="0" lang="en-US" altLang="x-none" sz="1600" b="0" i="0"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105</a:t>
                      </a:r>
                    </a:p>
                  </a:txBody>
                  <a:tcPr marL="37039" marR="3703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22"/>
                  </a:ext>
                </a:extLst>
              </a:tr>
              <a:tr h="244475">
                <a:tc gridSpan="2">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just" defTabSz="914400" rtl="0" eaLnBrk="1" fontAlgn="base" latinLnBrk="0" hangingPunct="1">
                        <a:lnSpc>
                          <a:spcPts val="1500"/>
                        </a:lnSpc>
                        <a:spcBef>
                          <a:spcPts val="100"/>
                        </a:spcBef>
                        <a:spcAft>
                          <a:spcPts val="100"/>
                        </a:spcAft>
                        <a:buClrTx/>
                        <a:buSzTx/>
                        <a:buFontTx/>
                        <a:buNone/>
                        <a:tabLst/>
                      </a:pPr>
                      <a:r>
                        <a:rPr kumimoji="0" lang="en-US" altLang="x-none" sz="1600" b="1" i="0"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Tổng số tiết học/năm học </a:t>
                      </a: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(không kể các môn học tự chọn)</a:t>
                      </a:r>
                      <a:endParaRPr kumimoji="0" lang="en-US" altLang="x-none" sz="1600" b="0" i="0"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endParaRPr>
                    </a:p>
                  </a:txBody>
                  <a:tcPr marL="37039" marR="3703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500"/>
                        </a:lnSpc>
                        <a:spcBef>
                          <a:spcPts val="100"/>
                        </a:spcBef>
                        <a:spcAft>
                          <a:spcPts val="100"/>
                        </a:spcAft>
                        <a:buClrTx/>
                        <a:buSzTx/>
                        <a:buFontTx/>
                        <a:buNone/>
                        <a:tabLst/>
                      </a:pPr>
                      <a:r>
                        <a:rPr kumimoji="0" lang="en-US" altLang="x-none" sz="1600" b="1" i="0"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1015</a:t>
                      </a:r>
                      <a:endParaRPr kumimoji="0" lang="en-US" altLang="x-none" sz="1600" b="0" i="0"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endParaRPr>
                    </a:p>
                  </a:txBody>
                  <a:tcPr marL="37039" marR="37039"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23"/>
                  </a:ext>
                </a:extLst>
              </a:tr>
              <a:tr h="227013">
                <a:tc gridSpan="2">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l" defTabSz="914400" rtl="0" eaLnBrk="1" fontAlgn="base" latinLnBrk="0" hangingPunct="1">
                        <a:lnSpc>
                          <a:spcPts val="1500"/>
                        </a:lnSpc>
                        <a:spcBef>
                          <a:spcPts val="100"/>
                        </a:spcBef>
                        <a:spcAft>
                          <a:spcPts val="100"/>
                        </a:spcAft>
                        <a:buClrTx/>
                        <a:buSzTx/>
                        <a:buFontTx/>
                        <a:buNone/>
                        <a:tabLst/>
                      </a:pPr>
                      <a:r>
                        <a:rPr kumimoji="0" lang="en-US" altLang="x-none" sz="1600" b="1" i="0"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Số tiết học trung bình/tuần </a:t>
                      </a:r>
                      <a:r>
                        <a:rPr kumimoji="0" lang="en-US" altLang="x-none" sz="1600" b="0" i="1"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rPr>
                        <a:t>(không kể các môn học tự chọn)</a:t>
                      </a:r>
                      <a:endParaRPr kumimoji="0" lang="en-US" altLang="x-none" sz="1600" b="0" i="0" u="none" strike="noStrike" cap="none" normalizeH="0" baseline="0">
                        <a:ln>
                          <a:noFill/>
                        </a:ln>
                        <a:solidFill>
                          <a:schemeClr val="tx1"/>
                        </a:solidFill>
                        <a:effectLst/>
                        <a:latin typeface="Times New Roman" panose="02020603050405020304" pitchFamily="18" charset="0"/>
                        <a:ea typeface="MS Mincho" charset="-128"/>
                        <a:cs typeface="Times New Roman" panose="02020603050405020304" pitchFamily="18" charset="0"/>
                      </a:endParaRPr>
                    </a:p>
                  </a:txBody>
                  <a:tcPr marL="37039" marR="3703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indent="269875">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269875" algn="ctr" defTabSz="914400" rtl="0" eaLnBrk="1" fontAlgn="base" latinLnBrk="0" hangingPunct="1">
                        <a:lnSpc>
                          <a:spcPts val="1500"/>
                        </a:lnSpc>
                        <a:spcBef>
                          <a:spcPts val="100"/>
                        </a:spcBef>
                        <a:spcAft>
                          <a:spcPts val="100"/>
                        </a:spcAft>
                        <a:buClrTx/>
                        <a:buSzTx/>
                        <a:buFontTx/>
                        <a:buNone/>
                        <a:tabLst/>
                      </a:pPr>
                      <a:r>
                        <a:rPr kumimoji="0" lang="en-US" altLang="x-none" sz="1600" b="1" i="0" u="none" strike="noStrike" cap="none" normalizeH="0" baseline="0" dirty="0">
                          <a:ln>
                            <a:noFill/>
                          </a:ln>
                          <a:solidFill>
                            <a:schemeClr val="tx1"/>
                          </a:solidFill>
                          <a:effectLst/>
                          <a:latin typeface="Times New Roman" panose="02020603050405020304" pitchFamily="18" charset="0"/>
                          <a:ea typeface="MS Mincho" charset="-128"/>
                          <a:cs typeface="Times New Roman" panose="02020603050405020304" pitchFamily="18" charset="0"/>
                        </a:rPr>
                        <a:t>29</a:t>
                      </a:r>
                      <a:endParaRPr kumimoji="0" lang="en-US" altLang="x-none" sz="1600" b="0" i="0" u="none" strike="noStrike" cap="none" normalizeH="0" baseline="0" dirty="0">
                        <a:ln>
                          <a:noFill/>
                        </a:ln>
                        <a:solidFill>
                          <a:schemeClr val="tx1"/>
                        </a:solidFill>
                        <a:effectLst/>
                        <a:latin typeface="Times New Roman" panose="02020603050405020304" pitchFamily="18" charset="0"/>
                        <a:ea typeface="MS Mincho" charset="-128"/>
                        <a:cs typeface="Times New Roman" panose="02020603050405020304" pitchFamily="18" charset="0"/>
                      </a:endParaRPr>
                    </a:p>
                  </a:txBody>
                  <a:tcPr marL="37039" marR="3703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24"/>
                  </a:ext>
                </a:extLst>
              </a:tr>
            </a:tbl>
          </a:graphicData>
        </a:graphic>
      </p:graphicFrame>
      <p:sp>
        <p:nvSpPr>
          <p:cNvPr id="2" name="Rectangle 1"/>
          <p:cNvSpPr/>
          <p:nvPr/>
        </p:nvSpPr>
        <p:spPr>
          <a:xfrm>
            <a:off x="0" y="76200"/>
            <a:ext cx="9144000" cy="369332"/>
          </a:xfrm>
          <a:prstGeom prst="rect">
            <a:avLst/>
          </a:prstGeom>
        </p:spPr>
        <p:txBody>
          <a:bodyPr wrap="square">
            <a:spAutoFit/>
          </a:bodyPr>
          <a:lstStyle/>
          <a:p>
            <a:pPr marL="1533525" marR="1534795" indent="-312420" algn="ctr">
              <a:spcBef>
                <a:spcPts val="380"/>
              </a:spcBef>
              <a:spcAft>
                <a:spcPts val="0"/>
              </a:spcAft>
            </a:pPr>
            <a:r>
              <a:rPr lang="vi-VN" b="1" i="1" dirty="0">
                <a:solidFill>
                  <a:srgbClr val="FF0000"/>
                </a:solidFill>
                <a:ea typeface="Times New Roman" panose="02020603050405020304" pitchFamily="18" charset="0"/>
              </a:rPr>
              <a:t>Bảng tổng hợp kế hoạch giáo dục cấp trung học phổ thông</a:t>
            </a:r>
          </a:p>
        </p:txBody>
      </p:sp>
    </p:spTree>
    <p:extLst>
      <p:ext uri="{BB962C8B-B14F-4D97-AF65-F5344CB8AC3E}">
        <p14:creationId xmlns:p14="http://schemas.microsoft.com/office/powerpoint/2010/main" val="20021610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p:nvPr/>
        </p:nvSpPr>
        <p:spPr>
          <a:xfrm>
            <a:off x="381000" y="152400"/>
            <a:ext cx="8382000" cy="480131"/>
          </a:xfrm>
          <a:prstGeom prst="rect">
            <a:avLst/>
          </a:prstGeom>
        </p:spPr>
        <p:txBody>
          <a:bodyPr wrap="square">
            <a:spAutoFit/>
          </a:bodyPr>
          <a:lstStyle/>
          <a:p>
            <a:pPr marL="0" lvl="1" algn="ctr" defTabSz="1111250">
              <a:lnSpc>
                <a:spcPct val="90000"/>
              </a:lnSpc>
              <a:defRPr/>
            </a:pPr>
            <a:r>
              <a:rPr lang="en-US" sz="2800" b="1" dirty="0" err="1">
                <a:solidFill>
                  <a:srgbClr val="A40000"/>
                </a:solidFill>
                <a:latin typeface="Arial" pitchFamily="34" charset="0"/>
                <a:cs typeface="Arial" pitchFamily="34" charset="0"/>
              </a:rPr>
              <a:t>Những</a:t>
            </a:r>
            <a:r>
              <a:rPr lang="en-US" sz="2800" b="1" dirty="0">
                <a:solidFill>
                  <a:srgbClr val="A40000"/>
                </a:solidFill>
                <a:latin typeface="Arial" pitchFamily="34" charset="0"/>
                <a:cs typeface="Arial" pitchFamily="34" charset="0"/>
              </a:rPr>
              <a:t> </a:t>
            </a:r>
            <a:r>
              <a:rPr lang="en-US" sz="2800" b="1" dirty="0" err="1">
                <a:solidFill>
                  <a:srgbClr val="A40000"/>
                </a:solidFill>
                <a:latin typeface="Arial" pitchFamily="34" charset="0"/>
                <a:cs typeface="Arial" pitchFamily="34" charset="0"/>
              </a:rPr>
              <a:t>đổi</a:t>
            </a:r>
            <a:r>
              <a:rPr lang="en-US" sz="2800" b="1" dirty="0">
                <a:solidFill>
                  <a:srgbClr val="A40000"/>
                </a:solidFill>
                <a:latin typeface="Arial" pitchFamily="34" charset="0"/>
                <a:cs typeface="Arial" pitchFamily="34" charset="0"/>
              </a:rPr>
              <a:t> </a:t>
            </a:r>
            <a:r>
              <a:rPr lang="en-US" sz="2800" b="1" dirty="0" err="1">
                <a:solidFill>
                  <a:srgbClr val="A40000"/>
                </a:solidFill>
                <a:latin typeface="Arial" pitchFamily="34" charset="0"/>
                <a:cs typeface="Arial" pitchFamily="34" charset="0"/>
              </a:rPr>
              <a:t>mới</a:t>
            </a:r>
            <a:r>
              <a:rPr lang="en-US" sz="2800" b="1" dirty="0">
                <a:solidFill>
                  <a:srgbClr val="A40000"/>
                </a:solidFill>
                <a:latin typeface="Arial" pitchFamily="34" charset="0"/>
                <a:cs typeface="Arial" pitchFamily="34" charset="0"/>
              </a:rPr>
              <a:t> </a:t>
            </a:r>
            <a:r>
              <a:rPr lang="en-US" sz="2800" b="1" dirty="0" err="1">
                <a:solidFill>
                  <a:srgbClr val="A40000"/>
                </a:solidFill>
                <a:latin typeface="Arial" pitchFamily="34" charset="0"/>
                <a:cs typeface="Arial" pitchFamily="34" charset="0"/>
              </a:rPr>
              <a:t>GDTrH</a:t>
            </a:r>
            <a:r>
              <a:rPr lang="en-US" sz="2800" b="1" dirty="0">
                <a:solidFill>
                  <a:srgbClr val="A40000"/>
                </a:solidFill>
                <a:latin typeface="Arial" pitchFamily="34" charset="0"/>
                <a:cs typeface="Arial" pitchFamily="34" charset="0"/>
              </a:rPr>
              <a:t> </a:t>
            </a:r>
            <a:r>
              <a:rPr lang="en-US" sz="2800" b="1" dirty="0" err="1">
                <a:solidFill>
                  <a:srgbClr val="A40000"/>
                </a:solidFill>
                <a:latin typeface="Arial" pitchFamily="34" charset="0"/>
                <a:cs typeface="Arial" pitchFamily="34" charset="0"/>
              </a:rPr>
              <a:t>trong</a:t>
            </a:r>
            <a:r>
              <a:rPr lang="en-US" sz="2800" b="1" dirty="0">
                <a:solidFill>
                  <a:srgbClr val="A40000"/>
                </a:solidFill>
                <a:latin typeface="Arial" pitchFamily="34" charset="0"/>
                <a:cs typeface="Arial" pitchFamily="34" charset="0"/>
              </a:rPr>
              <a:t> </a:t>
            </a:r>
            <a:r>
              <a:rPr lang="en-US" sz="2800" b="1" dirty="0" err="1">
                <a:solidFill>
                  <a:srgbClr val="A40000"/>
                </a:solidFill>
                <a:latin typeface="Arial" pitchFamily="34" charset="0"/>
                <a:cs typeface="Arial" pitchFamily="34" charset="0"/>
              </a:rPr>
              <a:t>những</a:t>
            </a:r>
            <a:r>
              <a:rPr lang="en-US" sz="2800" b="1" dirty="0">
                <a:solidFill>
                  <a:srgbClr val="A40000"/>
                </a:solidFill>
                <a:latin typeface="Arial" pitchFamily="34" charset="0"/>
                <a:cs typeface="Arial" pitchFamily="34" charset="0"/>
              </a:rPr>
              <a:t> </a:t>
            </a:r>
            <a:r>
              <a:rPr lang="en-US" sz="2800" b="1" dirty="0" err="1">
                <a:solidFill>
                  <a:srgbClr val="A40000"/>
                </a:solidFill>
                <a:latin typeface="Arial" pitchFamily="34" charset="0"/>
                <a:cs typeface="Arial" pitchFamily="34" charset="0"/>
              </a:rPr>
              <a:t>năm</a:t>
            </a:r>
            <a:r>
              <a:rPr lang="en-US" sz="2800" b="1" dirty="0">
                <a:solidFill>
                  <a:srgbClr val="A40000"/>
                </a:solidFill>
                <a:latin typeface="Arial" pitchFamily="34" charset="0"/>
                <a:cs typeface="Arial" pitchFamily="34" charset="0"/>
              </a:rPr>
              <a:t> qua</a:t>
            </a:r>
          </a:p>
        </p:txBody>
      </p:sp>
      <p:sp>
        <p:nvSpPr>
          <p:cNvPr id="62468" name="Hình chữ nhật 3"/>
          <p:cNvSpPr>
            <a:spLocks noChangeArrowheads="1"/>
          </p:cNvSpPr>
          <p:nvPr/>
        </p:nvSpPr>
        <p:spPr bwMode="auto">
          <a:xfrm>
            <a:off x="381000" y="762001"/>
            <a:ext cx="8305800" cy="5681555"/>
          </a:xfrm>
          <a:prstGeom prst="rect">
            <a:avLst/>
          </a:prstGeom>
          <a:noFill/>
          <a:ln w="9525">
            <a:noFill/>
            <a:miter lim="800000"/>
            <a:headEnd/>
            <a:tailEnd/>
          </a:ln>
        </p:spPr>
        <p:txBody>
          <a:bodyPr wrap="square">
            <a:spAutoFit/>
          </a:bodyPr>
          <a:lstStyle/>
          <a:p>
            <a:pPr algn="just">
              <a:lnSpc>
                <a:spcPct val="110000"/>
              </a:lnSpc>
              <a:spcBef>
                <a:spcPts val="600"/>
              </a:spcBef>
            </a:pPr>
            <a:r>
              <a:rPr lang="da-DK" altLang="en-US" sz="2400" dirty="0">
                <a:solidFill>
                  <a:srgbClr val="002060"/>
                </a:solidFill>
                <a:latin typeface="Arial" pitchFamily="34" charset="0"/>
                <a:cs typeface="Arial" pitchFamily="34" charset="0"/>
              </a:rPr>
              <a:t>    1)Từ năm 2013: triển khai áp dụng phương pháp "Bàn tay nặn bột" và các PPDH tích cực (CV 3535);</a:t>
            </a:r>
          </a:p>
          <a:p>
            <a:pPr algn="just">
              <a:lnSpc>
                <a:spcPct val="110000"/>
              </a:lnSpc>
              <a:spcBef>
                <a:spcPts val="600"/>
              </a:spcBef>
            </a:pPr>
            <a:r>
              <a:rPr lang="da-DK" altLang="en-US" sz="2400" dirty="0">
                <a:solidFill>
                  <a:srgbClr val="002060"/>
                </a:solidFill>
                <a:latin typeface="Arial" pitchFamily="34" charset="0"/>
                <a:cs typeface="Arial" pitchFamily="34" charset="0"/>
              </a:rPr>
              <a:t>    2) Từ năm học 2011 – 2012: triển khai hoạt động NCKH của HS trung học; tổ chức Cuộc thi KHKT cấp quốc gia (VISEF); tham dự Intel ISEF và các cuộc thi, hội trợ, triển lãm quốc tế về sáng tạo KHKT;</a:t>
            </a:r>
          </a:p>
          <a:p>
            <a:pPr algn="just">
              <a:lnSpc>
                <a:spcPct val="110000"/>
              </a:lnSpc>
              <a:spcBef>
                <a:spcPts val="600"/>
              </a:spcBef>
            </a:pPr>
            <a:r>
              <a:rPr lang="da-DK" altLang="en-US" sz="2400" dirty="0">
                <a:solidFill>
                  <a:srgbClr val="002060"/>
                </a:solidFill>
                <a:latin typeface="Arial" pitchFamily="34" charset="0"/>
                <a:cs typeface="Arial" pitchFamily="34" charset="0"/>
              </a:rPr>
              <a:t>   3) Từ năm học 2012-2013: Cuộc thi vận dụng KT liên môn để giải quyết tình huống thực tiễn dành cho HS; Cuộc thi dạy học chủ đề tích hợp dành cho GV;</a:t>
            </a:r>
          </a:p>
          <a:p>
            <a:pPr algn="just">
              <a:lnSpc>
                <a:spcPct val="110000"/>
              </a:lnSpc>
              <a:spcBef>
                <a:spcPts val="600"/>
              </a:spcBef>
            </a:pPr>
            <a:r>
              <a:rPr lang="da-DK" altLang="en-US" sz="2400" dirty="0">
                <a:solidFill>
                  <a:srgbClr val="002060"/>
                </a:solidFill>
                <a:latin typeface="Arial" pitchFamily="34" charset="0"/>
                <a:cs typeface="Arial" pitchFamily="34" charset="0"/>
              </a:rPr>
              <a:t>   4) Từ năm học 2012-2013 triển khai GD thông qua di sản</a:t>
            </a:r>
          </a:p>
          <a:p>
            <a:pPr algn="just">
              <a:lnSpc>
                <a:spcPct val="110000"/>
              </a:lnSpc>
              <a:spcBef>
                <a:spcPts val="600"/>
              </a:spcBef>
            </a:pPr>
            <a:r>
              <a:rPr lang="en-US" sz="2400" dirty="0">
                <a:solidFill>
                  <a:srgbClr val="002060"/>
                </a:solidFill>
              </a:rPr>
              <a:t>   </a:t>
            </a:r>
            <a:r>
              <a:rPr lang="en-US" sz="2400" spc="-100" dirty="0">
                <a:solidFill>
                  <a:srgbClr val="002060"/>
                </a:solidFill>
                <a:latin typeface="Arial" pitchFamily="34" charset="0"/>
                <a:cs typeface="Arial" pitchFamily="34" charset="0"/>
              </a:rPr>
              <a:t>5) </a:t>
            </a:r>
            <a:r>
              <a:rPr lang="vi-VN" sz="2400" spc="-100" dirty="0">
                <a:solidFill>
                  <a:srgbClr val="002060"/>
                </a:solidFill>
                <a:latin typeface="Arial" pitchFamily="34" charset="0"/>
                <a:cs typeface="Arial" pitchFamily="34" charset="0"/>
              </a:rPr>
              <a:t>Ngày 25/6/2013, Bộ đã có Công văn số 791/HD-BGDĐT </a:t>
            </a:r>
            <a:r>
              <a:rPr lang="vi-VN" sz="2400" dirty="0">
                <a:solidFill>
                  <a:srgbClr val="002060"/>
                </a:solidFill>
                <a:latin typeface="Arial" pitchFamily="34" charset="0"/>
                <a:cs typeface="Arial" pitchFamily="34" charset="0"/>
              </a:rPr>
              <a:t>hướng dẫn về Thí điểm phát triển </a:t>
            </a:r>
            <a:r>
              <a:rPr lang="en-US" sz="2400" dirty="0" err="1" smtClean="0">
                <a:solidFill>
                  <a:srgbClr val="002060"/>
                </a:solidFill>
                <a:latin typeface="Arial" pitchFamily="34" charset="0"/>
                <a:cs typeface="Arial" pitchFamily="34" charset="0"/>
              </a:rPr>
              <a:t>Ctrinh</a:t>
            </a:r>
            <a:r>
              <a:rPr lang="en-US" sz="2400" dirty="0" smtClean="0">
                <a:solidFill>
                  <a:srgbClr val="002060"/>
                </a:solidFill>
                <a:latin typeface="Arial" pitchFamily="34" charset="0"/>
                <a:cs typeface="Arial" pitchFamily="34" charset="0"/>
              </a:rPr>
              <a:t> GD </a:t>
            </a:r>
            <a:r>
              <a:rPr lang="vi-VN" sz="2400" dirty="0">
                <a:solidFill>
                  <a:srgbClr val="002060"/>
                </a:solidFill>
                <a:latin typeface="Arial" pitchFamily="34" charset="0"/>
                <a:cs typeface="Arial" pitchFamily="34" charset="0"/>
              </a:rPr>
              <a:t>nhà trường theo định hướng phát triển năng lực HS.</a:t>
            </a:r>
            <a:r>
              <a:rPr lang="da-DK" altLang="en-US" sz="2400" dirty="0">
                <a:solidFill>
                  <a:srgbClr val="002060"/>
                </a:solidFill>
                <a:latin typeface="Arial" pitchFamily="34" charset="0"/>
                <a:cs typeface="Arial" pitchFamily="34" charset="0"/>
              </a:rPr>
              <a:t>  </a:t>
            </a:r>
            <a:endParaRPr lang="en-US" altLang="en-US" sz="2400" dirty="0">
              <a:solidFill>
                <a:srgbClr val="002060"/>
              </a:solidFill>
              <a:latin typeface="Arial" pitchFamily="34" charset="0"/>
              <a:cs typeface="Arial"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62468">
                                            <p:txEl>
                                              <p:pRg st="0" end="0"/>
                                            </p:txEl>
                                          </p:spTgt>
                                        </p:tgtEl>
                                        <p:attrNameLst>
                                          <p:attrName>style.visibility</p:attrName>
                                        </p:attrNameLst>
                                      </p:cBhvr>
                                      <p:to>
                                        <p:strVal val="visible"/>
                                      </p:to>
                                    </p:set>
                                    <p:animEffect transition="in" filter="checkerboard(across)">
                                      <p:cBhvr>
                                        <p:cTn id="7" dur="500"/>
                                        <p:tgtEl>
                                          <p:spTgt spid="6246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62468">
                                            <p:txEl>
                                              <p:pRg st="1" end="1"/>
                                            </p:txEl>
                                          </p:spTgt>
                                        </p:tgtEl>
                                        <p:attrNameLst>
                                          <p:attrName>style.visibility</p:attrName>
                                        </p:attrNameLst>
                                      </p:cBhvr>
                                      <p:to>
                                        <p:strVal val="visible"/>
                                      </p:to>
                                    </p:set>
                                    <p:animEffect transition="in" filter="checkerboard(across)">
                                      <p:cBhvr>
                                        <p:cTn id="12" dur="500"/>
                                        <p:tgtEl>
                                          <p:spTgt spid="62468">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62468">
                                            <p:txEl>
                                              <p:pRg st="2" end="2"/>
                                            </p:txEl>
                                          </p:spTgt>
                                        </p:tgtEl>
                                        <p:attrNameLst>
                                          <p:attrName>style.visibility</p:attrName>
                                        </p:attrNameLst>
                                      </p:cBhvr>
                                      <p:to>
                                        <p:strVal val="visible"/>
                                      </p:to>
                                    </p:set>
                                    <p:animEffect transition="in" filter="checkerboard(across)">
                                      <p:cBhvr>
                                        <p:cTn id="17" dur="500"/>
                                        <p:tgtEl>
                                          <p:spTgt spid="62468">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nodeType="clickEffect">
                                  <p:stCondLst>
                                    <p:cond delay="0"/>
                                  </p:stCondLst>
                                  <p:childTnLst>
                                    <p:set>
                                      <p:cBhvr>
                                        <p:cTn id="21" dur="1" fill="hold">
                                          <p:stCondLst>
                                            <p:cond delay="0"/>
                                          </p:stCondLst>
                                        </p:cTn>
                                        <p:tgtEl>
                                          <p:spTgt spid="62468">
                                            <p:txEl>
                                              <p:pRg st="3" end="3"/>
                                            </p:txEl>
                                          </p:spTgt>
                                        </p:tgtEl>
                                        <p:attrNameLst>
                                          <p:attrName>style.visibility</p:attrName>
                                        </p:attrNameLst>
                                      </p:cBhvr>
                                      <p:to>
                                        <p:strVal val="visible"/>
                                      </p:to>
                                    </p:set>
                                    <p:animEffect transition="in" filter="checkerboard(across)">
                                      <p:cBhvr>
                                        <p:cTn id="22" dur="500"/>
                                        <p:tgtEl>
                                          <p:spTgt spid="6246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62468">
                                            <p:txEl>
                                              <p:pRg st="4" end="4"/>
                                            </p:txEl>
                                          </p:spTgt>
                                        </p:tgtEl>
                                        <p:attrNameLst>
                                          <p:attrName>style.visibility</p:attrName>
                                        </p:attrNameLst>
                                      </p:cBhvr>
                                      <p:to>
                                        <p:strVal val="visible"/>
                                      </p:to>
                                    </p:set>
                                    <p:animEffect transition="in" filter="checkerboard(across)">
                                      <p:cBhvr>
                                        <p:cTn id="27" dur="500"/>
                                        <p:tgtEl>
                                          <p:spTgt spid="6246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52400"/>
            <a:ext cx="8382000" cy="480131"/>
          </a:xfrm>
          <a:prstGeom prst="rect">
            <a:avLst/>
          </a:prstGeom>
        </p:spPr>
        <p:txBody>
          <a:bodyPr wrap="square">
            <a:spAutoFit/>
          </a:bodyPr>
          <a:lstStyle/>
          <a:p>
            <a:pPr marL="0" lvl="1" algn="ctr" defTabSz="1111250">
              <a:lnSpc>
                <a:spcPct val="90000"/>
              </a:lnSpc>
              <a:defRPr/>
            </a:pPr>
            <a:r>
              <a:rPr lang="en-US" sz="2800" b="1" dirty="0" smtClean="0">
                <a:solidFill>
                  <a:srgbClr val="FF0000"/>
                </a:solidFill>
                <a:latin typeface="Times New Roman" panose="02020603050405020304" pitchFamily="18" charset="0"/>
                <a:cs typeface="Times New Roman" panose="02020603050405020304" pitchFamily="18" charset="0"/>
              </a:rPr>
              <a:t>CHƯƠNG TRÌNH TỔNG THỂ</a:t>
            </a:r>
            <a:endParaRPr lang="en-US" sz="2800" b="1" dirty="0">
              <a:solidFill>
                <a:srgbClr val="FF0000"/>
              </a:solidFill>
              <a:latin typeface="Times New Roman" panose="02020603050405020304" pitchFamily="18" charset="0"/>
              <a:cs typeface="Times New Roman" panose="02020603050405020304" pitchFamily="18" charset="0"/>
            </a:endParaRPr>
          </a:p>
        </p:txBody>
      </p:sp>
      <p:sp>
        <p:nvSpPr>
          <p:cNvPr id="10" name="Rectangle 9"/>
          <p:cNvSpPr/>
          <p:nvPr/>
        </p:nvSpPr>
        <p:spPr>
          <a:xfrm>
            <a:off x="0" y="924671"/>
            <a:ext cx="9144000" cy="5628529"/>
          </a:xfrm>
          <a:prstGeom prst="rect">
            <a:avLst/>
          </a:prstGeom>
        </p:spPr>
        <p:txBody>
          <a:bodyPr wrap="square">
            <a:spAutoFit/>
          </a:bodyPr>
          <a:lstStyle/>
          <a:p>
            <a:pPr algn="just">
              <a:lnSpc>
                <a:spcPct val="107000"/>
              </a:lnSpc>
              <a:spcAft>
                <a:spcPts val="800"/>
              </a:spcAft>
            </a:pPr>
            <a:r>
              <a:rPr lang="vi-VN" sz="2400" dirty="0" smtClean="0">
                <a:solidFill>
                  <a:srgbClr val="FF0000"/>
                </a:solidFill>
                <a:ea typeface="Arial" panose="020B0604020202020204" pitchFamily="34" charset="0"/>
                <a:cs typeface="Times New Roman" panose="02020603050405020304" pitchFamily="18" charset="0"/>
              </a:rPr>
              <a:t>    1</a:t>
            </a:r>
            <a:r>
              <a:rPr lang="vi-VN" sz="2400" dirty="0">
                <a:solidFill>
                  <a:srgbClr val="FF0000"/>
                </a:solidFill>
                <a:ea typeface="Arial" panose="020B0604020202020204" pitchFamily="34" charset="0"/>
                <a:cs typeface="Times New Roman" panose="02020603050405020304" pitchFamily="18" charset="0"/>
              </a:rPr>
              <a:t>. QUAN ĐIỂM XÂY DỰNG CHƯƠNG TRÌNH GIÁO DỤC PHỔ THÔNG</a:t>
            </a:r>
          </a:p>
          <a:p>
            <a:pPr algn="just">
              <a:lnSpc>
                <a:spcPct val="107000"/>
              </a:lnSpc>
              <a:spcAft>
                <a:spcPts val="800"/>
              </a:spcAft>
            </a:pPr>
            <a:r>
              <a:rPr lang="vi-VN" sz="2400" dirty="0" smtClean="0">
                <a:solidFill>
                  <a:srgbClr val="FF0000"/>
                </a:solidFill>
                <a:ea typeface="Arial" panose="020B0604020202020204" pitchFamily="34" charset="0"/>
                <a:cs typeface="Times New Roman" panose="02020603050405020304" pitchFamily="18" charset="0"/>
              </a:rPr>
              <a:t>    2</a:t>
            </a:r>
            <a:r>
              <a:rPr lang="vi-VN" sz="2400" dirty="0">
                <a:solidFill>
                  <a:srgbClr val="FF0000"/>
                </a:solidFill>
                <a:ea typeface="Arial" panose="020B0604020202020204" pitchFamily="34" charset="0"/>
                <a:cs typeface="Times New Roman" panose="02020603050405020304" pitchFamily="18" charset="0"/>
              </a:rPr>
              <a:t>. MỤC TIÊU CHƯƠNG TRÌNH GIÁO DỤC PHỔ THÔNG</a:t>
            </a:r>
          </a:p>
          <a:p>
            <a:pPr algn="just">
              <a:lnSpc>
                <a:spcPct val="107000"/>
              </a:lnSpc>
              <a:spcAft>
                <a:spcPts val="800"/>
              </a:spcAft>
            </a:pPr>
            <a:r>
              <a:rPr lang="vi-VN" sz="2400" dirty="0" smtClean="0">
                <a:solidFill>
                  <a:srgbClr val="FF0000"/>
                </a:solidFill>
                <a:ea typeface="Arial" panose="020B0604020202020204" pitchFamily="34" charset="0"/>
                <a:cs typeface="Times New Roman" panose="02020603050405020304" pitchFamily="18" charset="0"/>
              </a:rPr>
              <a:t>    3</a:t>
            </a:r>
            <a:r>
              <a:rPr lang="vi-VN" sz="2400" dirty="0">
                <a:solidFill>
                  <a:srgbClr val="FF0000"/>
                </a:solidFill>
                <a:ea typeface="Arial" panose="020B0604020202020204" pitchFamily="34" charset="0"/>
                <a:cs typeface="Times New Roman" panose="02020603050405020304" pitchFamily="18" charset="0"/>
              </a:rPr>
              <a:t>. YÊU CẦU CẦN ĐẠT VỀ PHẨM CHẤT VÀ NĂNG LỰC </a:t>
            </a:r>
          </a:p>
          <a:p>
            <a:pPr algn="just">
              <a:lnSpc>
                <a:spcPct val="107000"/>
              </a:lnSpc>
              <a:spcAft>
                <a:spcPts val="800"/>
              </a:spcAft>
            </a:pPr>
            <a:r>
              <a:rPr lang="vi-VN" sz="2400" dirty="0" smtClean="0">
                <a:solidFill>
                  <a:srgbClr val="FF0000"/>
                </a:solidFill>
                <a:ea typeface="Arial" panose="020B0604020202020204" pitchFamily="34" charset="0"/>
                <a:cs typeface="Times New Roman" panose="02020603050405020304" pitchFamily="18" charset="0"/>
              </a:rPr>
              <a:t>    4</a:t>
            </a:r>
            <a:r>
              <a:rPr lang="vi-VN" sz="2400" dirty="0">
                <a:solidFill>
                  <a:srgbClr val="FF0000"/>
                </a:solidFill>
                <a:ea typeface="Arial" panose="020B0604020202020204" pitchFamily="34" charset="0"/>
                <a:cs typeface="Times New Roman" panose="02020603050405020304" pitchFamily="18" charset="0"/>
              </a:rPr>
              <a:t>. KẾ HOẠCH GIÁO DỤC</a:t>
            </a:r>
          </a:p>
          <a:p>
            <a:pPr algn="just">
              <a:lnSpc>
                <a:spcPct val="107000"/>
              </a:lnSpc>
              <a:spcAft>
                <a:spcPts val="800"/>
              </a:spcAft>
            </a:pPr>
            <a:r>
              <a:rPr lang="vi-VN" sz="2400" dirty="0" smtClean="0">
                <a:ea typeface="Arial" panose="020B0604020202020204" pitchFamily="34" charset="0"/>
                <a:cs typeface="Times New Roman" panose="02020603050405020304" pitchFamily="18" charset="0"/>
              </a:rPr>
              <a:t>    5</a:t>
            </a:r>
            <a:r>
              <a:rPr lang="vi-VN" sz="2400" dirty="0">
                <a:ea typeface="Arial" panose="020B0604020202020204" pitchFamily="34" charset="0"/>
                <a:cs typeface="Times New Roman" panose="02020603050405020304" pitchFamily="18" charset="0"/>
              </a:rPr>
              <a:t>. ĐỊNH HƯỚNG VỀ NỘI DUNG GIÁO DỤC</a:t>
            </a:r>
          </a:p>
          <a:p>
            <a:pPr algn="just">
              <a:lnSpc>
                <a:spcPct val="107000"/>
              </a:lnSpc>
              <a:spcAft>
                <a:spcPts val="800"/>
              </a:spcAft>
            </a:pPr>
            <a:r>
              <a:rPr lang="vi-VN" sz="2400" dirty="0" smtClean="0">
                <a:ea typeface="Arial" panose="020B0604020202020204" pitchFamily="34" charset="0"/>
                <a:cs typeface="Times New Roman" panose="02020603050405020304" pitchFamily="18" charset="0"/>
              </a:rPr>
              <a:t>    6</a:t>
            </a:r>
            <a:r>
              <a:rPr lang="vi-VN" sz="2400" dirty="0">
                <a:ea typeface="Arial" panose="020B0604020202020204" pitchFamily="34" charset="0"/>
                <a:cs typeface="Times New Roman" panose="02020603050405020304" pitchFamily="18" charset="0"/>
              </a:rPr>
              <a:t>. ĐỊNH HƯỚNG VỀ PHƯƠNG PHÁP GIÁO DỤC VÀ ĐÁNH GIÁ KẾT QUẢ GIÁO DỤC</a:t>
            </a:r>
          </a:p>
          <a:p>
            <a:pPr algn="just">
              <a:lnSpc>
                <a:spcPct val="107000"/>
              </a:lnSpc>
              <a:spcAft>
                <a:spcPts val="800"/>
              </a:spcAft>
            </a:pPr>
            <a:r>
              <a:rPr lang="vi-VN" sz="2400" dirty="0" smtClean="0">
                <a:ea typeface="Arial" panose="020B0604020202020204" pitchFamily="34" charset="0"/>
                <a:cs typeface="Times New Roman" panose="02020603050405020304" pitchFamily="18" charset="0"/>
              </a:rPr>
              <a:t>    7</a:t>
            </a:r>
            <a:r>
              <a:rPr lang="vi-VN" sz="2400" dirty="0">
                <a:ea typeface="Arial" panose="020B0604020202020204" pitchFamily="34" charset="0"/>
                <a:cs typeface="Times New Roman" panose="02020603050405020304" pitchFamily="18" charset="0"/>
              </a:rPr>
              <a:t>. ĐIỀU KIỆN THỰC HIỆN CHƯƠNG TRÌNH GIÁO DỤC PHỔ THÔNG</a:t>
            </a:r>
          </a:p>
          <a:p>
            <a:pPr algn="just">
              <a:lnSpc>
                <a:spcPct val="107000"/>
              </a:lnSpc>
              <a:spcAft>
                <a:spcPts val="800"/>
              </a:spcAft>
            </a:pPr>
            <a:r>
              <a:rPr lang="vi-VN" sz="2400" dirty="0" smtClean="0">
                <a:ea typeface="Arial" panose="020B0604020202020204" pitchFamily="34" charset="0"/>
                <a:cs typeface="Times New Roman" panose="02020603050405020304" pitchFamily="18" charset="0"/>
              </a:rPr>
              <a:t>    8</a:t>
            </a:r>
            <a:r>
              <a:rPr lang="vi-VN" sz="2400" dirty="0">
                <a:ea typeface="Arial" panose="020B0604020202020204" pitchFamily="34" charset="0"/>
                <a:cs typeface="Times New Roman" panose="02020603050405020304" pitchFamily="18" charset="0"/>
              </a:rPr>
              <a:t>. PHÁT TRIỂN CHƯƠNG TRÌNH GIÁO DỤC PHỔ THÔNG</a:t>
            </a:r>
          </a:p>
          <a:p>
            <a:pPr algn="just">
              <a:lnSpc>
                <a:spcPct val="107000"/>
              </a:lnSpc>
              <a:spcAft>
                <a:spcPts val="800"/>
              </a:spcAft>
            </a:pPr>
            <a:r>
              <a:rPr lang="vi-VN" sz="2400" dirty="0" smtClean="0">
                <a:ea typeface="Arial" panose="020B0604020202020204" pitchFamily="34" charset="0"/>
                <a:cs typeface="Times New Roman" panose="02020603050405020304" pitchFamily="18" charset="0"/>
              </a:rPr>
              <a:t>    9</a:t>
            </a:r>
            <a:r>
              <a:rPr lang="vi-VN" sz="2400" dirty="0">
                <a:ea typeface="Arial" panose="020B0604020202020204" pitchFamily="34" charset="0"/>
                <a:cs typeface="Times New Roman" panose="02020603050405020304" pitchFamily="18" charset="0"/>
              </a:rPr>
              <a:t>. GIẢI THÍCH CHƯƠNG TRÌNH</a:t>
            </a:r>
          </a:p>
        </p:txBody>
      </p:sp>
    </p:spTree>
    <p:extLst>
      <p:ext uri="{BB962C8B-B14F-4D97-AF65-F5344CB8AC3E}">
        <p14:creationId xmlns:p14="http://schemas.microsoft.com/office/powerpoint/2010/main" val="386071626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 y="76200"/>
            <a:ext cx="8534400" cy="399405"/>
          </a:xfrm>
          <a:prstGeom prst="rect">
            <a:avLst/>
          </a:prstGeom>
        </p:spPr>
        <p:txBody>
          <a:bodyPr wrap="square">
            <a:spAutoFit/>
          </a:bodyPr>
          <a:lstStyle/>
          <a:p>
            <a:pPr algn="ctr">
              <a:lnSpc>
                <a:spcPct val="107000"/>
              </a:lnSpc>
              <a:spcAft>
                <a:spcPts val="800"/>
              </a:spcAft>
            </a:pPr>
            <a:r>
              <a:rPr lang="vi-VN" sz="2000" b="1" dirty="0">
                <a:solidFill>
                  <a:srgbClr val="FF0000"/>
                </a:solidFill>
                <a:ea typeface="Arial" panose="020B0604020202020204" pitchFamily="34" charset="0"/>
                <a:cs typeface="Times New Roman" panose="02020603050405020304" pitchFamily="18" charset="0"/>
              </a:rPr>
              <a:t>5. ĐỊNH HƯỚNG VỀ NỘI DUNG GIÁO DỤC</a:t>
            </a:r>
          </a:p>
        </p:txBody>
      </p:sp>
      <p:sp>
        <p:nvSpPr>
          <p:cNvPr id="4" name="Rectangle 3"/>
          <p:cNvSpPr/>
          <p:nvPr/>
        </p:nvSpPr>
        <p:spPr>
          <a:xfrm>
            <a:off x="0" y="954846"/>
            <a:ext cx="9144000" cy="5903154"/>
          </a:xfrm>
          <a:prstGeom prst="rect">
            <a:avLst/>
          </a:prstGeom>
        </p:spPr>
        <p:txBody>
          <a:bodyPr wrap="square">
            <a:spAutoFit/>
          </a:bodyPr>
          <a:lstStyle/>
          <a:p>
            <a:pPr marL="165735" marR="163195" indent="359410" algn="just">
              <a:lnSpc>
                <a:spcPct val="115000"/>
              </a:lnSpc>
              <a:spcBef>
                <a:spcPts val="815"/>
              </a:spcBef>
              <a:spcAft>
                <a:spcPts val="0"/>
              </a:spcAft>
            </a:pPr>
            <a:r>
              <a:rPr lang="vi-VN" dirty="0">
                <a:ea typeface="Times New Roman" panose="02020603050405020304" pitchFamily="18" charset="0"/>
              </a:rPr>
              <a:t>Chương trình giáo dục phổ thông thực hiện mục tiêu giáo dục hình thành, </a:t>
            </a:r>
            <a:r>
              <a:rPr lang="vi-VN" b="1" dirty="0">
                <a:solidFill>
                  <a:srgbClr val="00B0F0"/>
                </a:solidFill>
                <a:ea typeface="Times New Roman" panose="02020603050405020304" pitchFamily="18" charset="0"/>
              </a:rPr>
              <a:t>phát triển phẩm chất và năng lực cho học sinh thông qua các nội dung giáo </a:t>
            </a:r>
            <a:r>
              <a:rPr lang="vi-VN" b="1" dirty="0" smtClean="0">
                <a:solidFill>
                  <a:srgbClr val="00B0F0"/>
                </a:solidFill>
                <a:ea typeface="Times New Roman" panose="02020603050405020304" pitchFamily="18" charset="0"/>
              </a:rPr>
              <a:t>dục</a:t>
            </a:r>
            <a:r>
              <a:rPr lang="vi-VN" dirty="0" smtClean="0">
                <a:ea typeface="Times New Roman" panose="02020603050405020304" pitchFamily="18" charset="0"/>
              </a:rPr>
              <a:t> ngôn ngữ và văn học, giáo dục toán học, giáo dục khoa học xã hội, giáo dục khoa học tự nhiên, giáo dục công nghệ, giáo dục tin học, giáo dục công dân, giáo dục quốc phòng và an ninh, giáo dục nghệ thuật, giáo dục thể chất, giáo dục hướng nghiệp. </a:t>
            </a:r>
            <a:r>
              <a:rPr lang="vi-VN" dirty="0">
                <a:solidFill>
                  <a:schemeClr val="accent1"/>
                </a:solidFill>
                <a:ea typeface="Times New Roman" panose="02020603050405020304" pitchFamily="18" charset="0"/>
              </a:rPr>
              <a:t>Mỗi nội dung </a:t>
            </a:r>
            <a:r>
              <a:rPr lang="vi-VN" dirty="0" smtClean="0">
                <a:solidFill>
                  <a:schemeClr val="accent1"/>
                </a:solidFill>
                <a:ea typeface="Times New Roman" panose="02020603050405020304" pitchFamily="18" charset="0"/>
              </a:rPr>
              <a:t>giáo </a:t>
            </a:r>
            <a:r>
              <a:rPr lang="vi-VN" dirty="0">
                <a:solidFill>
                  <a:schemeClr val="accent1"/>
                </a:solidFill>
                <a:ea typeface="Times New Roman" panose="02020603050405020304" pitchFamily="18" charset="0"/>
              </a:rPr>
              <a:t>dục đều được thực hiện ở tất cả các môn học và hoạt động giáo dục</a:t>
            </a:r>
            <a:r>
              <a:rPr lang="vi-VN" dirty="0">
                <a:ea typeface="Times New Roman" panose="02020603050405020304" pitchFamily="18" charset="0"/>
              </a:rPr>
              <a:t>, trong đó có một số môn học và hoạt động giáo dục đảm nhiệm vai trò cốt</a:t>
            </a:r>
            <a:r>
              <a:rPr lang="vi-VN" spc="-105" dirty="0">
                <a:ea typeface="Times New Roman" panose="02020603050405020304" pitchFamily="18" charset="0"/>
              </a:rPr>
              <a:t> </a:t>
            </a:r>
            <a:r>
              <a:rPr lang="vi-VN" dirty="0">
                <a:ea typeface="Times New Roman" panose="02020603050405020304" pitchFamily="18" charset="0"/>
              </a:rPr>
              <a:t>lõi.</a:t>
            </a:r>
          </a:p>
          <a:p>
            <a:pPr marL="165735" marR="163195" indent="359410" algn="just">
              <a:lnSpc>
                <a:spcPct val="115000"/>
              </a:lnSpc>
              <a:spcBef>
                <a:spcPts val="605"/>
              </a:spcBef>
              <a:spcAft>
                <a:spcPts val="0"/>
              </a:spcAft>
            </a:pPr>
            <a:r>
              <a:rPr lang="vi-VN" dirty="0">
                <a:solidFill>
                  <a:srgbClr val="0070C0"/>
                </a:solidFill>
                <a:ea typeface="Times New Roman" panose="02020603050405020304" pitchFamily="18" charset="0"/>
              </a:rPr>
              <a:t>Căn cứ mục tiêu giáo dục và yêu cầu cần đạt về phẩm chất, năng lực ở từng giai đoạn giáo dục và từng cấp học, chương trình mỗi môn học và hoạt động giáo dục xác định mục tiêu, yêu cầu cần đạt về phẩm chất, năng lực và nội dung giáo dục của môn học, hoạt động giáo dục đó</a:t>
            </a:r>
            <a:r>
              <a:rPr lang="vi-VN" dirty="0">
                <a:ea typeface="Times New Roman" panose="02020603050405020304" pitchFamily="18" charset="0"/>
              </a:rPr>
              <a:t>. Giai đoạn giáo dục cơ bản thực hiện phương châm giáo dục toàn diện và tích hợp, bảo đảm trang bị cho học sinh tri thức phổ thông nền tảng, đáp ứng yêu cầu phân luồng mạnh sau trung học cơ sở; giai đoạn giáo dục định hướng nghề nghiệp thực hiện phương châm giáo dục phân hoá, bảo đảm học sinh được tiếp cận nghề nghiệp, chuẩn bị cho giai đoạn học sau phổ thông có chất lượng. Cả hai giai đoạn giáo dục cơ bản và giáo dục định hướng nghề nghiệp đều có các môn học tự chọn; giai đoạn giáo dục định hướng nghề nghiệp có thêm các môn học và chuyên đề học tập lựa chọn, nhằm đáp ứng nguyện vọng, phát triển tiềm năng, sở trường của mỗi học sinh.</a:t>
            </a:r>
          </a:p>
        </p:txBody>
      </p:sp>
    </p:spTree>
    <p:extLst>
      <p:ext uri="{BB962C8B-B14F-4D97-AF65-F5344CB8AC3E}">
        <p14:creationId xmlns:p14="http://schemas.microsoft.com/office/powerpoint/2010/main" val="266212624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52400"/>
            <a:ext cx="8382000" cy="480131"/>
          </a:xfrm>
          <a:prstGeom prst="rect">
            <a:avLst/>
          </a:prstGeom>
        </p:spPr>
        <p:txBody>
          <a:bodyPr wrap="square">
            <a:spAutoFit/>
          </a:bodyPr>
          <a:lstStyle/>
          <a:p>
            <a:pPr marL="0" lvl="1" algn="ctr" defTabSz="1111250">
              <a:lnSpc>
                <a:spcPct val="90000"/>
              </a:lnSpc>
              <a:defRPr/>
            </a:pPr>
            <a:r>
              <a:rPr lang="en-US" sz="2800" b="1" dirty="0" smtClean="0">
                <a:solidFill>
                  <a:srgbClr val="FF0000"/>
                </a:solidFill>
                <a:latin typeface="Times New Roman" panose="02020603050405020304" pitchFamily="18" charset="0"/>
                <a:cs typeface="Times New Roman" panose="02020603050405020304" pitchFamily="18" charset="0"/>
              </a:rPr>
              <a:t>CHƯƠNG TRÌNH TỔNG THỂ</a:t>
            </a:r>
            <a:endParaRPr lang="en-US" sz="2800" b="1" dirty="0">
              <a:solidFill>
                <a:srgbClr val="FF0000"/>
              </a:solidFill>
              <a:latin typeface="Times New Roman" panose="02020603050405020304" pitchFamily="18" charset="0"/>
              <a:cs typeface="Times New Roman" panose="02020603050405020304" pitchFamily="18" charset="0"/>
            </a:endParaRPr>
          </a:p>
        </p:txBody>
      </p:sp>
      <p:sp>
        <p:nvSpPr>
          <p:cNvPr id="10" name="Rectangle 9"/>
          <p:cNvSpPr/>
          <p:nvPr/>
        </p:nvSpPr>
        <p:spPr>
          <a:xfrm>
            <a:off x="0" y="924671"/>
            <a:ext cx="9144000" cy="5628529"/>
          </a:xfrm>
          <a:prstGeom prst="rect">
            <a:avLst/>
          </a:prstGeom>
        </p:spPr>
        <p:txBody>
          <a:bodyPr wrap="square">
            <a:spAutoFit/>
          </a:bodyPr>
          <a:lstStyle/>
          <a:p>
            <a:pPr algn="just">
              <a:lnSpc>
                <a:spcPct val="107000"/>
              </a:lnSpc>
              <a:spcAft>
                <a:spcPts val="800"/>
              </a:spcAft>
            </a:pPr>
            <a:r>
              <a:rPr lang="vi-VN" sz="2400" dirty="0" smtClean="0">
                <a:solidFill>
                  <a:srgbClr val="FF0000"/>
                </a:solidFill>
                <a:ea typeface="Arial" panose="020B0604020202020204" pitchFamily="34" charset="0"/>
                <a:cs typeface="Times New Roman" panose="02020603050405020304" pitchFamily="18" charset="0"/>
              </a:rPr>
              <a:t>    1</a:t>
            </a:r>
            <a:r>
              <a:rPr lang="vi-VN" sz="2400" dirty="0">
                <a:solidFill>
                  <a:srgbClr val="FF0000"/>
                </a:solidFill>
                <a:ea typeface="Arial" panose="020B0604020202020204" pitchFamily="34" charset="0"/>
                <a:cs typeface="Times New Roman" panose="02020603050405020304" pitchFamily="18" charset="0"/>
              </a:rPr>
              <a:t>. QUAN ĐIỂM XÂY DỰNG CHƯƠNG TRÌNH GIÁO DỤC PHỔ THÔNG</a:t>
            </a:r>
          </a:p>
          <a:p>
            <a:pPr algn="just">
              <a:lnSpc>
                <a:spcPct val="107000"/>
              </a:lnSpc>
              <a:spcAft>
                <a:spcPts val="800"/>
              </a:spcAft>
            </a:pPr>
            <a:r>
              <a:rPr lang="vi-VN" sz="2400" dirty="0" smtClean="0">
                <a:solidFill>
                  <a:srgbClr val="FF0000"/>
                </a:solidFill>
                <a:ea typeface="Arial" panose="020B0604020202020204" pitchFamily="34" charset="0"/>
                <a:cs typeface="Times New Roman" panose="02020603050405020304" pitchFamily="18" charset="0"/>
              </a:rPr>
              <a:t>    2</a:t>
            </a:r>
            <a:r>
              <a:rPr lang="vi-VN" sz="2400" dirty="0">
                <a:solidFill>
                  <a:srgbClr val="FF0000"/>
                </a:solidFill>
                <a:ea typeface="Arial" panose="020B0604020202020204" pitchFamily="34" charset="0"/>
                <a:cs typeface="Times New Roman" panose="02020603050405020304" pitchFamily="18" charset="0"/>
              </a:rPr>
              <a:t>. MỤC TIÊU CHƯƠNG TRÌNH GIÁO DỤC PHỔ THÔNG</a:t>
            </a:r>
          </a:p>
          <a:p>
            <a:pPr algn="just">
              <a:lnSpc>
                <a:spcPct val="107000"/>
              </a:lnSpc>
              <a:spcAft>
                <a:spcPts val="800"/>
              </a:spcAft>
            </a:pPr>
            <a:r>
              <a:rPr lang="vi-VN" sz="2400" dirty="0" smtClean="0">
                <a:solidFill>
                  <a:srgbClr val="FF0000"/>
                </a:solidFill>
                <a:ea typeface="Arial" panose="020B0604020202020204" pitchFamily="34" charset="0"/>
                <a:cs typeface="Times New Roman" panose="02020603050405020304" pitchFamily="18" charset="0"/>
              </a:rPr>
              <a:t>    3</a:t>
            </a:r>
            <a:r>
              <a:rPr lang="vi-VN" sz="2400" dirty="0">
                <a:solidFill>
                  <a:srgbClr val="FF0000"/>
                </a:solidFill>
                <a:ea typeface="Arial" panose="020B0604020202020204" pitchFamily="34" charset="0"/>
                <a:cs typeface="Times New Roman" panose="02020603050405020304" pitchFamily="18" charset="0"/>
              </a:rPr>
              <a:t>. YÊU CẦU CẦN ĐẠT VỀ PHẨM CHẤT VÀ NĂNG LỰC </a:t>
            </a:r>
          </a:p>
          <a:p>
            <a:pPr algn="just">
              <a:lnSpc>
                <a:spcPct val="107000"/>
              </a:lnSpc>
              <a:spcAft>
                <a:spcPts val="800"/>
              </a:spcAft>
            </a:pPr>
            <a:r>
              <a:rPr lang="vi-VN" sz="2400" dirty="0" smtClean="0">
                <a:solidFill>
                  <a:srgbClr val="FF0000"/>
                </a:solidFill>
                <a:ea typeface="Arial" panose="020B0604020202020204" pitchFamily="34" charset="0"/>
                <a:cs typeface="Times New Roman" panose="02020603050405020304" pitchFamily="18" charset="0"/>
              </a:rPr>
              <a:t>    4</a:t>
            </a:r>
            <a:r>
              <a:rPr lang="vi-VN" sz="2400" dirty="0">
                <a:solidFill>
                  <a:srgbClr val="FF0000"/>
                </a:solidFill>
                <a:ea typeface="Arial" panose="020B0604020202020204" pitchFamily="34" charset="0"/>
                <a:cs typeface="Times New Roman" panose="02020603050405020304" pitchFamily="18" charset="0"/>
              </a:rPr>
              <a:t>. KẾ HOẠCH GIÁO DỤC</a:t>
            </a:r>
          </a:p>
          <a:p>
            <a:pPr algn="just">
              <a:lnSpc>
                <a:spcPct val="107000"/>
              </a:lnSpc>
              <a:spcAft>
                <a:spcPts val="800"/>
              </a:spcAft>
            </a:pPr>
            <a:r>
              <a:rPr lang="vi-VN" sz="2400" dirty="0" smtClean="0">
                <a:solidFill>
                  <a:srgbClr val="FF0000"/>
                </a:solidFill>
                <a:ea typeface="Arial" panose="020B0604020202020204" pitchFamily="34" charset="0"/>
                <a:cs typeface="Times New Roman" panose="02020603050405020304" pitchFamily="18" charset="0"/>
              </a:rPr>
              <a:t>    5</a:t>
            </a:r>
            <a:r>
              <a:rPr lang="vi-VN" sz="2400" dirty="0">
                <a:solidFill>
                  <a:srgbClr val="FF0000"/>
                </a:solidFill>
                <a:ea typeface="Arial" panose="020B0604020202020204" pitchFamily="34" charset="0"/>
                <a:cs typeface="Times New Roman" panose="02020603050405020304" pitchFamily="18" charset="0"/>
              </a:rPr>
              <a:t>. ĐỊNH HƯỚNG VỀ NỘI DUNG GIÁO DỤC</a:t>
            </a:r>
          </a:p>
          <a:p>
            <a:pPr algn="just">
              <a:lnSpc>
                <a:spcPct val="107000"/>
              </a:lnSpc>
              <a:spcAft>
                <a:spcPts val="800"/>
              </a:spcAft>
            </a:pPr>
            <a:r>
              <a:rPr lang="vi-VN" sz="2400" dirty="0" smtClean="0">
                <a:ea typeface="Arial" panose="020B0604020202020204" pitchFamily="34" charset="0"/>
                <a:cs typeface="Times New Roman" panose="02020603050405020304" pitchFamily="18" charset="0"/>
              </a:rPr>
              <a:t>    6</a:t>
            </a:r>
            <a:r>
              <a:rPr lang="vi-VN" sz="2400" dirty="0">
                <a:ea typeface="Arial" panose="020B0604020202020204" pitchFamily="34" charset="0"/>
                <a:cs typeface="Times New Roman" panose="02020603050405020304" pitchFamily="18" charset="0"/>
              </a:rPr>
              <a:t>. ĐỊNH HƯỚNG VỀ PHƯƠNG PHÁP GIÁO DỤC VÀ ĐÁNH GIÁ KẾT QUẢ GIÁO DỤC</a:t>
            </a:r>
          </a:p>
          <a:p>
            <a:pPr algn="just">
              <a:lnSpc>
                <a:spcPct val="107000"/>
              </a:lnSpc>
              <a:spcAft>
                <a:spcPts val="800"/>
              </a:spcAft>
            </a:pPr>
            <a:r>
              <a:rPr lang="vi-VN" sz="2400" dirty="0" smtClean="0">
                <a:ea typeface="Arial" panose="020B0604020202020204" pitchFamily="34" charset="0"/>
                <a:cs typeface="Times New Roman" panose="02020603050405020304" pitchFamily="18" charset="0"/>
              </a:rPr>
              <a:t>    7</a:t>
            </a:r>
            <a:r>
              <a:rPr lang="vi-VN" sz="2400" dirty="0">
                <a:ea typeface="Arial" panose="020B0604020202020204" pitchFamily="34" charset="0"/>
                <a:cs typeface="Times New Roman" panose="02020603050405020304" pitchFamily="18" charset="0"/>
              </a:rPr>
              <a:t>. ĐIỀU KIỆN THỰC HIỆN CHƯƠNG TRÌNH GIÁO DỤC PHỔ THÔNG</a:t>
            </a:r>
          </a:p>
          <a:p>
            <a:pPr algn="just">
              <a:lnSpc>
                <a:spcPct val="107000"/>
              </a:lnSpc>
              <a:spcAft>
                <a:spcPts val="800"/>
              </a:spcAft>
            </a:pPr>
            <a:r>
              <a:rPr lang="vi-VN" sz="2400" dirty="0" smtClean="0">
                <a:ea typeface="Arial" panose="020B0604020202020204" pitchFamily="34" charset="0"/>
                <a:cs typeface="Times New Roman" panose="02020603050405020304" pitchFamily="18" charset="0"/>
              </a:rPr>
              <a:t>    8</a:t>
            </a:r>
            <a:r>
              <a:rPr lang="vi-VN" sz="2400" dirty="0">
                <a:ea typeface="Arial" panose="020B0604020202020204" pitchFamily="34" charset="0"/>
                <a:cs typeface="Times New Roman" panose="02020603050405020304" pitchFamily="18" charset="0"/>
              </a:rPr>
              <a:t>. PHÁT TRIỂN CHƯƠNG TRÌNH GIÁO DỤC PHỔ THÔNG</a:t>
            </a:r>
          </a:p>
          <a:p>
            <a:pPr algn="just">
              <a:lnSpc>
                <a:spcPct val="107000"/>
              </a:lnSpc>
              <a:spcAft>
                <a:spcPts val="800"/>
              </a:spcAft>
            </a:pPr>
            <a:r>
              <a:rPr lang="vi-VN" sz="2400" dirty="0" smtClean="0">
                <a:ea typeface="Arial" panose="020B0604020202020204" pitchFamily="34" charset="0"/>
                <a:cs typeface="Times New Roman" panose="02020603050405020304" pitchFamily="18" charset="0"/>
              </a:rPr>
              <a:t>    9</a:t>
            </a:r>
            <a:r>
              <a:rPr lang="vi-VN" sz="2400" dirty="0">
                <a:ea typeface="Arial" panose="020B0604020202020204" pitchFamily="34" charset="0"/>
                <a:cs typeface="Times New Roman" panose="02020603050405020304" pitchFamily="18" charset="0"/>
              </a:rPr>
              <a:t>. GIẢI THÍCH CHƯƠNG TRÌNH</a:t>
            </a:r>
          </a:p>
        </p:txBody>
      </p:sp>
    </p:spTree>
    <p:extLst>
      <p:ext uri="{BB962C8B-B14F-4D97-AF65-F5344CB8AC3E}">
        <p14:creationId xmlns:p14="http://schemas.microsoft.com/office/powerpoint/2010/main" val="365213339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 y="76200"/>
            <a:ext cx="8534400" cy="728726"/>
          </a:xfrm>
          <a:prstGeom prst="rect">
            <a:avLst/>
          </a:prstGeom>
        </p:spPr>
        <p:txBody>
          <a:bodyPr wrap="square">
            <a:spAutoFit/>
          </a:bodyPr>
          <a:lstStyle/>
          <a:p>
            <a:pPr algn="ctr">
              <a:lnSpc>
                <a:spcPct val="107000"/>
              </a:lnSpc>
              <a:spcAft>
                <a:spcPts val="800"/>
              </a:spcAft>
            </a:pPr>
            <a:r>
              <a:rPr lang="vi-VN" sz="2000" b="1" dirty="0">
                <a:solidFill>
                  <a:srgbClr val="FF0000"/>
                </a:solidFill>
                <a:ea typeface="Arial" panose="020B0604020202020204" pitchFamily="34" charset="0"/>
                <a:cs typeface="Times New Roman" panose="02020603050405020304" pitchFamily="18" charset="0"/>
              </a:rPr>
              <a:t>6. ĐỊNH HƯỚNG VỀ PHƯƠNG PHÁP GIÁO DỤC VÀ ĐÁNH GIÁ KẾT QUẢ GIÁO DỤC</a:t>
            </a:r>
          </a:p>
        </p:txBody>
      </p:sp>
      <p:sp>
        <p:nvSpPr>
          <p:cNvPr id="2" name="Rectangle 1"/>
          <p:cNvSpPr/>
          <p:nvPr/>
        </p:nvSpPr>
        <p:spPr>
          <a:xfrm>
            <a:off x="0" y="739915"/>
            <a:ext cx="9144000" cy="6118085"/>
          </a:xfrm>
          <a:prstGeom prst="rect">
            <a:avLst/>
          </a:prstGeom>
        </p:spPr>
        <p:txBody>
          <a:bodyPr wrap="square">
            <a:spAutoFit/>
          </a:bodyPr>
          <a:lstStyle/>
          <a:p>
            <a:pPr marL="342900" lvl="0" indent="-342900" algn="just">
              <a:spcBef>
                <a:spcPts val="840"/>
              </a:spcBef>
              <a:spcAft>
                <a:spcPts val="0"/>
              </a:spcAft>
              <a:buSzPts val="1400"/>
              <a:buFont typeface="Times New Roman" panose="02020603050405020304" pitchFamily="18" charset="0"/>
              <a:buAutoNum type="arabicPeriod"/>
              <a:tabLst>
                <a:tab pos="704215" algn="l"/>
              </a:tabLst>
            </a:pPr>
            <a:r>
              <a:rPr lang="vi-VN" b="1" dirty="0">
                <a:ea typeface="Times New Roman" panose="02020603050405020304" pitchFamily="18" charset="0"/>
              </a:rPr>
              <a:t>Định hướng về phương pháp giáo dục</a:t>
            </a:r>
            <a:endParaRPr lang="vi-VN" sz="1400" dirty="0">
              <a:ea typeface="Times New Roman" panose="02020603050405020304" pitchFamily="18" charset="0"/>
            </a:endParaRPr>
          </a:p>
          <a:p>
            <a:pPr marL="165735" marR="163195" indent="359410" algn="just">
              <a:lnSpc>
                <a:spcPct val="115000"/>
              </a:lnSpc>
              <a:spcBef>
                <a:spcPts val="815"/>
              </a:spcBef>
              <a:spcAft>
                <a:spcPts val="0"/>
              </a:spcAft>
            </a:pPr>
            <a:r>
              <a:rPr lang="vi-VN" dirty="0">
                <a:ea typeface="Times New Roman" panose="02020603050405020304" pitchFamily="18" charset="0"/>
              </a:rPr>
              <a:t>Các môn học và hoạt động giáo dục trong nhà trường áp dụng các phương pháp tích cực hoá hoạt động của học sinh, trong đó </a:t>
            </a:r>
            <a:r>
              <a:rPr lang="vi-VN" dirty="0">
                <a:solidFill>
                  <a:srgbClr val="FF0000"/>
                </a:solidFill>
                <a:ea typeface="Times New Roman" panose="02020603050405020304" pitchFamily="18" charset="0"/>
              </a:rPr>
              <a:t>giáo viên đóng vai trò tổ chức, hướng dẫn hoạt động cho học sinh</a:t>
            </a:r>
            <a:r>
              <a:rPr lang="vi-VN" dirty="0">
                <a:ea typeface="Times New Roman" panose="02020603050405020304" pitchFamily="18" charset="0"/>
              </a:rPr>
              <a:t>, tạo môi trường học tập thân thiện và những tình huống có vấn đề để khuyến khích học sinh tích cực tham gia vào các hoạt động học tập, tự phát hiện năng lực, nguyện vọng của bản thân, rèn luyện thói quen và khả năng tự học, phát huy tiềm năng và những kiến thức, kĩ năng đã tích luỹ được để phát</a:t>
            </a:r>
            <a:r>
              <a:rPr lang="vi-VN" spc="-10" dirty="0">
                <a:ea typeface="Times New Roman" panose="02020603050405020304" pitchFamily="18" charset="0"/>
              </a:rPr>
              <a:t> </a:t>
            </a:r>
            <a:r>
              <a:rPr lang="vi-VN" dirty="0">
                <a:ea typeface="Times New Roman" panose="02020603050405020304" pitchFamily="18" charset="0"/>
              </a:rPr>
              <a:t>triển.</a:t>
            </a:r>
          </a:p>
          <a:p>
            <a:pPr marL="165735" marR="162560" indent="359410" algn="just">
              <a:lnSpc>
                <a:spcPct val="115000"/>
              </a:lnSpc>
              <a:spcBef>
                <a:spcPts val="605"/>
              </a:spcBef>
              <a:spcAft>
                <a:spcPts val="0"/>
              </a:spcAft>
            </a:pPr>
            <a:r>
              <a:rPr lang="vi-VN" dirty="0">
                <a:solidFill>
                  <a:srgbClr val="FF0000"/>
                </a:solidFill>
                <a:ea typeface="Times New Roman" panose="02020603050405020304" pitchFamily="18" charset="0"/>
              </a:rPr>
              <a:t>Các</a:t>
            </a:r>
            <a:r>
              <a:rPr lang="vi-VN" spc="-50" dirty="0">
                <a:solidFill>
                  <a:srgbClr val="FF0000"/>
                </a:solidFill>
                <a:ea typeface="Times New Roman" panose="02020603050405020304" pitchFamily="18" charset="0"/>
              </a:rPr>
              <a:t> </a:t>
            </a:r>
            <a:r>
              <a:rPr lang="vi-VN" dirty="0">
                <a:solidFill>
                  <a:srgbClr val="FF0000"/>
                </a:solidFill>
                <a:ea typeface="Times New Roman" panose="02020603050405020304" pitchFamily="18" charset="0"/>
              </a:rPr>
              <a:t>hoạt</a:t>
            </a:r>
            <a:r>
              <a:rPr lang="vi-VN" spc="-40" dirty="0">
                <a:solidFill>
                  <a:srgbClr val="FF0000"/>
                </a:solidFill>
                <a:ea typeface="Times New Roman" panose="02020603050405020304" pitchFamily="18" charset="0"/>
              </a:rPr>
              <a:t> </a:t>
            </a:r>
            <a:r>
              <a:rPr lang="vi-VN" dirty="0">
                <a:solidFill>
                  <a:srgbClr val="FF0000"/>
                </a:solidFill>
                <a:ea typeface="Times New Roman" panose="02020603050405020304" pitchFamily="18" charset="0"/>
              </a:rPr>
              <a:t>động</a:t>
            </a:r>
            <a:r>
              <a:rPr lang="vi-VN" spc="-35" dirty="0">
                <a:solidFill>
                  <a:srgbClr val="FF0000"/>
                </a:solidFill>
                <a:ea typeface="Times New Roman" panose="02020603050405020304" pitchFamily="18" charset="0"/>
              </a:rPr>
              <a:t> </a:t>
            </a:r>
            <a:r>
              <a:rPr lang="vi-VN" dirty="0">
                <a:solidFill>
                  <a:srgbClr val="FF0000"/>
                </a:solidFill>
                <a:ea typeface="Times New Roman" panose="02020603050405020304" pitchFamily="18" charset="0"/>
              </a:rPr>
              <a:t>học</a:t>
            </a:r>
            <a:r>
              <a:rPr lang="vi-VN" spc="-45" dirty="0">
                <a:solidFill>
                  <a:srgbClr val="FF0000"/>
                </a:solidFill>
                <a:ea typeface="Times New Roman" panose="02020603050405020304" pitchFamily="18" charset="0"/>
              </a:rPr>
              <a:t> </a:t>
            </a:r>
            <a:r>
              <a:rPr lang="vi-VN" spc="-15" dirty="0">
                <a:solidFill>
                  <a:srgbClr val="FF0000"/>
                </a:solidFill>
                <a:ea typeface="Times New Roman" panose="02020603050405020304" pitchFamily="18" charset="0"/>
              </a:rPr>
              <a:t>tập</a:t>
            </a:r>
            <a:r>
              <a:rPr lang="vi-VN" spc="-35" dirty="0">
                <a:solidFill>
                  <a:srgbClr val="FF0000"/>
                </a:solidFill>
                <a:ea typeface="Times New Roman" panose="02020603050405020304" pitchFamily="18" charset="0"/>
              </a:rPr>
              <a:t> </a:t>
            </a:r>
            <a:r>
              <a:rPr lang="vi-VN" dirty="0">
                <a:solidFill>
                  <a:srgbClr val="FF0000"/>
                </a:solidFill>
                <a:ea typeface="Times New Roman" panose="02020603050405020304" pitchFamily="18" charset="0"/>
              </a:rPr>
              <a:t>của</a:t>
            </a:r>
            <a:r>
              <a:rPr lang="vi-VN" spc="-45" dirty="0">
                <a:solidFill>
                  <a:srgbClr val="FF0000"/>
                </a:solidFill>
                <a:ea typeface="Times New Roman" panose="02020603050405020304" pitchFamily="18" charset="0"/>
              </a:rPr>
              <a:t> </a:t>
            </a:r>
            <a:r>
              <a:rPr lang="vi-VN" dirty="0">
                <a:solidFill>
                  <a:srgbClr val="FF0000"/>
                </a:solidFill>
                <a:ea typeface="Times New Roman" panose="02020603050405020304" pitchFamily="18" charset="0"/>
              </a:rPr>
              <a:t>học</a:t>
            </a:r>
            <a:r>
              <a:rPr lang="vi-VN" spc="-45" dirty="0">
                <a:solidFill>
                  <a:srgbClr val="FF0000"/>
                </a:solidFill>
                <a:ea typeface="Times New Roman" panose="02020603050405020304" pitchFamily="18" charset="0"/>
              </a:rPr>
              <a:t> </a:t>
            </a:r>
            <a:r>
              <a:rPr lang="vi-VN" dirty="0">
                <a:solidFill>
                  <a:srgbClr val="FF0000"/>
                </a:solidFill>
                <a:ea typeface="Times New Roman" panose="02020603050405020304" pitchFamily="18" charset="0"/>
              </a:rPr>
              <a:t>sinh</a:t>
            </a:r>
            <a:r>
              <a:rPr lang="vi-VN" spc="-35" dirty="0">
                <a:solidFill>
                  <a:srgbClr val="FF0000"/>
                </a:solidFill>
                <a:ea typeface="Times New Roman" panose="02020603050405020304" pitchFamily="18" charset="0"/>
              </a:rPr>
              <a:t> </a:t>
            </a:r>
            <a:r>
              <a:rPr lang="vi-VN" dirty="0">
                <a:solidFill>
                  <a:srgbClr val="FF0000"/>
                </a:solidFill>
                <a:ea typeface="Times New Roman" panose="02020603050405020304" pitchFamily="18" charset="0"/>
              </a:rPr>
              <a:t>bao</a:t>
            </a:r>
            <a:r>
              <a:rPr lang="vi-VN" spc="-35" dirty="0">
                <a:solidFill>
                  <a:srgbClr val="FF0000"/>
                </a:solidFill>
                <a:ea typeface="Times New Roman" panose="02020603050405020304" pitchFamily="18" charset="0"/>
              </a:rPr>
              <a:t> </a:t>
            </a:r>
            <a:r>
              <a:rPr lang="vi-VN" spc="-10" dirty="0">
                <a:solidFill>
                  <a:srgbClr val="FF0000"/>
                </a:solidFill>
                <a:ea typeface="Times New Roman" panose="02020603050405020304" pitchFamily="18" charset="0"/>
              </a:rPr>
              <a:t>gồm</a:t>
            </a:r>
            <a:r>
              <a:rPr lang="vi-VN" spc="-55" dirty="0">
                <a:solidFill>
                  <a:srgbClr val="FF0000"/>
                </a:solidFill>
                <a:ea typeface="Times New Roman" panose="02020603050405020304" pitchFamily="18" charset="0"/>
              </a:rPr>
              <a:t> </a:t>
            </a:r>
            <a:r>
              <a:rPr lang="vi-VN" dirty="0">
                <a:solidFill>
                  <a:srgbClr val="FF0000"/>
                </a:solidFill>
                <a:ea typeface="Times New Roman" panose="02020603050405020304" pitchFamily="18" charset="0"/>
              </a:rPr>
              <a:t>hoạt</a:t>
            </a:r>
            <a:r>
              <a:rPr lang="vi-VN" spc="-40" dirty="0">
                <a:solidFill>
                  <a:srgbClr val="FF0000"/>
                </a:solidFill>
                <a:ea typeface="Times New Roman" panose="02020603050405020304" pitchFamily="18" charset="0"/>
              </a:rPr>
              <a:t> </a:t>
            </a:r>
            <a:r>
              <a:rPr lang="vi-VN" dirty="0">
                <a:solidFill>
                  <a:srgbClr val="FF0000"/>
                </a:solidFill>
                <a:ea typeface="Times New Roman" panose="02020603050405020304" pitchFamily="18" charset="0"/>
              </a:rPr>
              <a:t>động</a:t>
            </a:r>
            <a:r>
              <a:rPr lang="vi-VN" spc="-35" dirty="0">
                <a:solidFill>
                  <a:srgbClr val="FF0000"/>
                </a:solidFill>
                <a:ea typeface="Times New Roman" panose="02020603050405020304" pitchFamily="18" charset="0"/>
              </a:rPr>
              <a:t> </a:t>
            </a:r>
            <a:r>
              <a:rPr lang="vi-VN" dirty="0">
                <a:solidFill>
                  <a:srgbClr val="FF0000"/>
                </a:solidFill>
                <a:ea typeface="Times New Roman" panose="02020603050405020304" pitchFamily="18" charset="0"/>
              </a:rPr>
              <a:t>khám</a:t>
            </a:r>
            <a:r>
              <a:rPr lang="vi-VN" spc="-70" dirty="0">
                <a:solidFill>
                  <a:srgbClr val="FF0000"/>
                </a:solidFill>
                <a:ea typeface="Times New Roman" panose="02020603050405020304" pitchFamily="18" charset="0"/>
              </a:rPr>
              <a:t> </a:t>
            </a:r>
            <a:r>
              <a:rPr lang="vi-VN" dirty="0">
                <a:solidFill>
                  <a:srgbClr val="FF0000"/>
                </a:solidFill>
                <a:ea typeface="Times New Roman" panose="02020603050405020304" pitchFamily="18" charset="0"/>
              </a:rPr>
              <a:t>phá</a:t>
            </a:r>
            <a:r>
              <a:rPr lang="vi-VN" spc="-45" dirty="0">
                <a:solidFill>
                  <a:srgbClr val="FF0000"/>
                </a:solidFill>
                <a:ea typeface="Times New Roman" panose="02020603050405020304" pitchFamily="18" charset="0"/>
              </a:rPr>
              <a:t> </a:t>
            </a:r>
            <a:r>
              <a:rPr lang="vi-VN" dirty="0">
                <a:solidFill>
                  <a:srgbClr val="FF0000"/>
                </a:solidFill>
                <a:ea typeface="Times New Roman" panose="02020603050405020304" pitchFamily="18" charset="0"/>
              </a:rPr>
              <a:t>vấn</a:t>
            </a:r>
            <a:r>
              <a:rPr lang="vi-VN" spc="-35" dirty="0">
                <a:solidFill>
                  <a:srgbClr val="FF0000"/>
                </a:solidFill>
                <a:ea typeface="Times New Roman" panose="02020603050405020304" pitchFamily="18" charset="0"/>
              </a:rPr>
              <a:t> </a:t>
            </a:r>
            <a:r>
              <a:rPr lang="vi-VN" dirty="0">
                <a:solidFill>
                  <a:srgbClr val="FF0000"/>
                </a:solidFill>
                <a:ea typeface="Times New Roman" panose="02020603050405020304" pitchFamily="18" charset="0"/>
              </a:rPr>
              <a:t>đề,</a:t>
            </a:r>
            <a:r>
              <a:rPr lang="vi-VN" spc="-45" dirty="0">
                <a:solidFill>
                  <a:srgbClr val="FF0000"/>
                </a:solidFill>
                <a:ea typeface="Times New Roman" panose="02020603050405020304" pitchFamily="18" charset="0"/>
              </a:rPr>
              <a:t> </a:t>
            </a:r>
            <a:r>
              <a:rPr lang="vi-VN" dirty="0">
                <a:solidFill>
                  <a:srgbClr val="FF0000"/>
                </a:solidFill>
                <a:ea typeface="Times New Roman" panose="02020603050405020304" pitchFamily="18" charset="0"/>
              </a:rPr>
              <a:t>hoạt</a:t>
            </a:r>
            <a:r>
              <a:rPr lang="vi-VN" spc="-40" dirty="0">
                <a:solidFill>
                  <a:srgbClr val="FF0000"/>
                </a:solidFill>
                <a:ea typeface="Times New Roman" panose="02020603050405020304" pitchFamily="18" charset="0"/>
              </a:rPr>
              <a:t> </a:t>
            </a:r>
            <a:r>
              <a:rPr lang="vi-VN" dirty="0">
                <a:solidFill>
                  <a:srgbClr val="FF0000"/>
                </a:solidFill>
                <a:ea typeface="Times New Roman" panose="02020603050405020304" pitchFamily="18" charset="0"/>
              </a:rPr>
              <a:t>động</a:t>
            </a:r>
            <a:r>
              <a:rPr lang="vi-VN" spc="-35" dirty="0">
                <a:solidFill>
                  <a:srgbClr val="FF0000"/>
                </a:solidFill>
                <a:ea typeface="Times New Roman" panose="02020603050405020304" pitchFamily="18" charset="0"/>
              </a:rPr>
              <a:t> </a:t>
            </a:r>
            <a:r>
              <a:rPr lang="vi-VN" spc="-20" dirty="0">
                <a:solidFill>
                  <a:srgbClr val="FF0000"/>
                </a:solidFill>
                <a:ea typeface="Times New Roman" panose="02020603050405020304" pitchFamily="18" charset="0"/>
              </a:rPr>
              <a:t>luyện</a:t>
            </a:r>
            <a:r>
              <a:rPr lang="vi-VN" spc="-25" dirty="0">
                <a:solidFill>
                  <a:srgbClr val="FF0000"/>
                </a:solidFill>
                <a:ea typeface="Times New Roman" panose="02020603050405020304" pitchFamily="18" charset="0"/>
              </a:rPr>
              <a:t> </a:t>
            </a:r>
            <a:r>
              <a:rPr lang="vi-VN" dirty="0">
                <a:solidFill>
                  <a:srgbClr val="FF0000"/>
                </a:solidFill>
                <a:ea typeface="Times New Roman" panose="02020603050405020304" pitchFamily="18" charset="0"/>
              </a:rPr>
              <a:t>tập</a:t>
            </a:r>
            <a:r>
              <a:rPr lang="vi-VN" spc="-40" dirty="0">
                <a:solidFill>
                  <a:srgbClr val="FF0000"/>
                </a:solidFill>
                <a:ea typeface="Times New Roman" panose="02020603050405020304" pitchFamily="18" charset="0"/>
              </a:rPr>
              <a:t> </a:t>
            </a:r>
            <a:r>
              <a:rPr lang="vi-VN" dirty="0">
                <a:solidFill>
                  <a:srgbClr val="FF0000"/>
                </a:solidFill>
                <a:ea typeface="Times New Roman" panose="02020603050405020304" pitchFamily="18" charset="0"/>
              </a:rPr>
              <a:t>và</a:t>
            </a:r>
            <a:r>
              <a:rPr lang="vi-VN" spc="-45" dirty="0">
                <a:solidFill>
                  <a:srgbClr val="FF0000"/>
                </a:solidFill>
                <a:ea typeface="Times New Roman" panose="02020603050405020304" pitchFamily="18" charset="0"/>
              </a:rPr>
              <a:t> </a:t>
            </a:r>
            <a:r>
              <a:rPr lang="vi-VN" dirty="0">
                <a:solidFill>
                  <a:srgbClr val="FF0000"/>
                </a:solidFill>
                <a:ea typeface="Times New Roman" panose="02020603050405020304" pitchFamily="18" charset="0"/>
              </a:rPr>
              <a:t>hoạt</a:t>
            </a:r>
            <a:r>
              <a:rPr lang="vi-VN" spc="-40" dirty="0">
                <a:solidFill>
                  <a:srgbClr val="FF0000"/>
                </a:solidFill>
                <a:ea typeface="Times New Roman" panose="02020603050405020304" pitchFamily="18" charset="0"/>
              </a:rPr>
              <a:t> </a:t>
            </a:r>
            <a:r>
              <a:rPr lang="vi-VN" dirty="0">
                <a:solidFill>
                  <a:srgbClr val="FF0000"/>
                </a:solidFill>
                <a:ea typeface="Times New Roman" panose="02020603050405020304" pitchFamily="18" charset="0"/>
              </a:rPr>
              <a:t>động</a:t>
            </a:r>
            <a:r>
              <a:rPr lang="vi-VN" spc="-35" dirty="0">
                <a:solidFill>
                  <a:srgbClr val="FF0000"/>
                </a:solidFill>
                <a:ea typeface="Times New Roman" panose="02020603050405020304" pitchFamily="18" charset="0"/>
              </a:rPr>
              <a:t> </a:t>
            </a:r>
            <a:r>
              <a:rPr lang="vi-VN" spc="-15" dirty="0">
                <a:solidFill>
                  <a:srgbClr val="FF0000"/>
                </a:solidFill>
                <a:ea typeface="Times New Roman" panose="02020603050405020304" pitchFamily="18" charset="0"/>
              </a:rPr>
              <a:t>thực</a:t>
            </a:r>
            <a:r>
              <a:rPr lang="vi-VN" spc="-45" dirty="0">
                <a:solidFill>
                  <a:srgbClr val="FF0000"/>
                </a:solidFill>
                <a:ea typeface="Times New Roman" panose="02020603050405020304" pitchFamily="18" charset="0"/>
              </a:rPr>
              <a:t> </a:t>
            </a:r>
            <a:r>
              <a:rPr lang="vi-VN" dirty="0">
                <a:solidFill>
                  <a:srgbClr val="FF0000"/>
                </a:solidFill>
                <a:ea typeface="Times New Roman" panose="02020603050405020304" pitchFamily="18" charset="0"/>
              </a:rPr>
              <a:t>hành</a:t>
            </a:r>
            <a:r>
              <a:rPr lang="vi-VN" spc="-35" dirty="0">
                <a:solidFill>
                  <a:srgbClr val="FF0000"/>
                </a:solidFill>
                <a:ea typeface="Times New Roman" panose="02020603050405020304" pitchFamily="18" charset="0"/>
              </a:rPr>
              <a:t> </a:t>
            </a:r>
            <a:r>
              <a:rPr lang="vi-VN" spc="-15" dirty="0">
                <a:ea typeface="Times New Roman" panose="02020603050405020304" pitchFamily="18" charset="0"/>
              </a:rPr>
              <a:t>(ứng </a:t>
            </a:r>
            <a:r>
              <a:rPr lang="vi-VN" dirty="0">
                <a:ea typeface="Times New Roman" panose="02020603050405020304" pitchFamily="18" charset="0"/>
              </a:rPr>
              <a:t>dụng </a:t>
            </a:r>
            <a:r>
              <a:rPr lang="vi-VN" spc="-15" dirty="0">
                <a:ea typeface="Times New Roman" panose="02020603050405020304" pitchFamily="18" charset="0"/>
              </a:rPr>
              <a:t>những điều </a:t>
            </a:r>
            <a:r>
              <a:rPr lang="vi-VN" dirty="0">
                <a:ea typeface="Times New Roman" panose="02020603050405020304" pitchFamily="18" charset="0"/>
              </a:rPr>
              <a:t>đã </a:t>
            </a:r>
            <a:r>
              <a:rPr lang="vi-VN" spc="-10" dirty="0">
                <a:ea typeface="Times New Roman" panose="02020603050405020304" pitchFamily="18" charset="0"/>
              </a:rPr>
              <a:t>học </a:t>
            </a:r>
            <a:r>
              <a:rPr lang="vi-VN" dirty="0">
                <a:ea typeface="Times New Roman" panose="02020603050405020304" pitchFamily="18" charset="0"/>
              </a:rPr>
              <a:t>để </a:t>
            </a:r>
            <a:r>
              <a:rPr lang="vi-VN" spc="-15" dirty="0">
                <a:ea typeface="Times New Roman" panose="02020603050405020304" pitchFamily="18" charset="0"/>
              </a:rPr>
              <a:t>phát </a:t>
            </a:r>
            <a:r>
              <a:rPr lang="vi-VN" dirty="0">
                <a:ea typeface="Times New Roman" panose="02020603050405020304" pitchFamily="18" charset="0"/>
              </a:rPr>
              <a:t>hiện và </a:t>
            </a:r>
            <a:r>
              <a:rPr lang="vi-VN" spc="-15" dirty="0">
                <a:ea typeface="Times New Roman" panose="02020603050405020304" pitchFamily="18" charset="0"/>
              </a:rPr>
              <a:t>giải quyết </a:t>
            </a:r>
            <a:r>
              <a:rPr lang="vi-VN" dirty="0">
                <a:ea typeface="Times New Roman" panose="02020603050405020304" pitchFamily="18" charset="0"/>
              </a:rPr>
              <a:t>những vấn đề có thực </a:t>
            </a:r>
            <a:r>
              <a:rPr lang="vi-VN" spc="-15" dirty="0">
                <a:ea typeface="Times New Roman" panose="02020603050405020304" pitchFamily="18" charset="0"/>
              </a:rPr>
              <a:t>trong đời sống), </a:t>
            </a:r>
            <a:r>
              <a:rPr lang="vi-VN" dirty="0">
                <a:ea typeface="Times New Roman" panose="02020603050405020304" pitchFamily="18" charset="0"/>
              </a:rPr>
              <a:t>được thực hiện </a:t>
            </a:r>
            <a:r>
              <a:rPr lang="vi-VN" spc="-15" dirty="0">
                <a:ea typeface="Times New Roman" panose="02020603050405020304" pitchFamily="18" charset="0"/>
              </a:rPr>
              <a:t>với </a:t>
            </a:r>
            <a:r>
              <a:rPr lang="vi-VN" dirty="0">
                <a:ea typeface="Times New Roman" panose="02020603050405020304" pitchFamily="18" charset="0"/>
              </a:rPr>
              <a:t>sự hỗ trợ của </a:t>
            </a:r>
            <a:r>
              <a:rPr lang="vi-VN" spc="-15" dirty="0">
                <a:ea typeface="Times New Roman" panose="02020603050405020304" pitchFamily="18" charset="0"/>
              </a:rPr>
              <a:t>thiết </a:t>
            </a:r>
            <a:r>
              <a:rPr lang="vi-VN" dirty="0">
                <a:ea typeface="Times New Roman" panose="02020603050405020304" pitchFamily="18" charset="0"/>
              </a:rPr>
              <a:t>bị</a:t>
            </a:r>
            <a:r>
              <a:rPr lang="vi-VN" spc="-25" dirty="0">
                <a:ea typeface="Times New Roman" panose="02020603050405020304" pitchFamily="18" charset="0"/>
              </a:rPr>
              <a:t> </a:t>
            </a:r>
            <a:r>
              <a:rPr lang="vi-VN" dirty="0">
                <a:ea typeface="Times New Roman" panose="02020603050405020304" pitchFamily="18" charset="0"/>
              </a:rPr>
              <a:t>dạy</a:t>
            </a:r>
            <a:r>
              <a:rPr lang="vi-VN" spc="-45" dirty="0">
                <a:ea typeface="Times New Roman" panose="02020603050405020304" pitchFamily="18" charset="0"/>
              </a:rPr>
              <a:t> </a:t>
            </a:r>
            <a:r>
              <a:rPr lang="vi-VN" dirty="0">
                <a:ea typeface="Times New Roman" panose="02020603050405020304" pitchFamily="18" charset="0"/>
              </a:rPr>
              <a:t>học,</a:t>
            </a:r>
            <a:r>
              <a:rPr lang="vi-VN" spc="-35" dirty="0">
                <a:ea typeface="Times New Roman" panose="02020603050405020304" pitchFamily="18" charset="0"/>
              </a:rPr>
              <a:t> </a:t>
            </a:r>
            <a:r>
              <a:rPr lang="vi-VN" dirty="0">
                <a:ea typeface="Times New Roman" panose="02020603050405020304" pitchFamily="18" charset="0"/>
              </a:rPr>
              <a:t>đặc</a:t>
            </a:r>
            <a:r>
              <a:rPr lang="vi-VN" spc="-30" dirty="0">
                <a:ea typeface="Times New Roman" panose="02020603050405020304" pitchFamily="18" charset="0"/>
              </a:rPr>
              <a:t> </a:t>
            </a:r>
            <a:r>
              <a:rPr lang="vi-VN" dirty="0">
                <a:ea typeface="Times New Roman" panose="02020603050405020304" pitchFamily="18" charset="0"/>
              </a:rPr>
              <a:t>biệt</a:t>
            </a:r>
            <a:r>
              <a:rPr lang="vi-VN" spc="-25" dirty="0">
                <a:ea typeface="Times New Roman" panose="02020603050405020304" pitchFamily="18" charset="0"/>
              </a:rPr>
              <a:t> </a:t>
            </a:r>
            <a:r>
              <a:rPr lang="vi-VN" dirty="0">
                <a:ea typeface="Times New Roman" panose="02020603050405020304" pitchFamily="18" charset="0"/>
              </a:rPr>
              <a:t>là</a:t>
            </a:r>
            <a:r>
              <a:rPr lang="vi-VN" spc="-45" dirty="0">
                <a:ea typeface="Times New Roman" panose="02020603050405020304" pitchFamily="18" charset="0"/>
              </a:rPr>
              <a:t> </a:t>
            </a:r>
            <a:r>
              <a:rPr lang="vi-VN" dirty="0">
                <a:ea typeface="Times New Roman" panose="02020603050405020304" pitchFamily="18" charset="0"/>
              </a:rPr>
              <a:t>công</a:t>
            </a:r>
            <a:r>
              <a:rPr lang="vi-VN" spc="-20" dirty="0">
                <a:ea typeface="Times New Roman" panose="02020603050405020304" pitchFamily="18" charset="0"/>
              </a:rPr>
              <a:t> </a:t>
            </a:r>
            <a:r>
              <a:rPr lang="vi-VN" dirty="0">
                <a:ea typeface="Times New Roman" panose="02020603050405020304" pitchFamily="18" charset="0"/>
              </a:rPr>
              <a:t>cụ</a:t>
            </a:r>
            <a:r>
              <a:rPr lang="vi-VN" spc="-25" dirty="0">
                <a:ea typeface="Times New Roman" panose="02020603050405020304" pitchFamily="18" charset="0"/>
              </a:rPr>
              <a:t> </a:t>
            </a:r>
            <a:r>
              <a:rPr lang="vi-VN" spc="-10" dirty="0">
                <a:ea typeface="Times New Roman" panose="02020603050405020304" pitchFamily="18" charset="0"/>
              </a:rPr>
              <a:t>tin</a:t>
            </a:r>
            <a:r>
              <a:rPr lang="vi-VN" spc="-35" dirty="0">
                <a:ea typeface="Times New Roman" panose="02020603050405020304" pitchFamily="18" charset="0"/>
              </a:rPr>
              <a:t> </a:t>
            </a:r>
            <a:r>
              <a:rPr lang="vi-VN" dirty="0">
                <a:ea typeface="Times New Roman" panose="02020603050405020304" pitchFamily="18" charset="0"/>
              </a:rPr>
              <a:t>học</a:t>
            </a:r>
            <a:r>
              <a:rPr lang="vi-VN" spc="-30" dirty="0">
                <a:ea typeface="Times New Roman" panose="02020603050405020304" pitchFamily="18" charset="0"/>
              </a:rPr>
              <a:t> </a:t>
            </a:r>
            <a:r>
              <a:rPr lang="vi-VN" dirty="0">
                <a:ea typeface="Times New Roman" panose="02020603050405020304" pitchFamily="18" charset="0"/>
              </a:rPr>
              <a:t>và</a:t>
            </a:r>
            <a:r>
              <a:rPr lang="vi-VN" spc="-35" dirty="0">
                <a:ea typeface="Times New Roman" panose="02020603050405020304" pitchFamily="18" charset="0"/>
              </a:rPr>
              <a:t> </a:t>
            </a:r>
            <a:r>
              <a:rPr lang="vi-VN" spc="-15" dirty="0">
                <a:ea typeface="Times New Roman" panose="02020603050405020304" pitchFamily="18" charset="0"/>
              </a:rPr>
              <a:t>các</a:t>
            </a:r>
            <a:r>
              <a:rPr lang="vi-VN" spc="-30" dirty="0">
                <a:ea typeface="Times New Roman" panose="02020603050405020304" pitchFamily="18" charset="0"/>
              </a:rPr>
              <a:t> </a:t>
            </a:r>
            <a:r>
              <a:rPr lang="vi-VN" dirty="0">
                <a:ea typeface="Times New Roman" panose="02020603050405020304" pitchFamily="18" charset="0"/>
              </a:rPr>
              <a:t>hệ</a:t>
            </a:r>
            <a:r>
              <a:rPr lang="vi-VN" spc="-25" dirty="0">
                <a:ea typeface="Times New Roman" panose="02020603050405020304" pitchFamily="18" charset="0"/>
              </a:rPr>
              <a:t> </a:t>
            </a:r>
            <a:r>
              <a:rPr lang="vi-VN" dirty="0">
                <a:ea typeface="Times New Roman" panose="02020603050405020304" pitchFamily="18" charset="0"/>
              </a:rPr>
              <a:t>thống</a:t>
            </a:r>
            <a:r>
              <a:rPr lang="vi-VN" spc="-25" dirty="0">
                <a:ea typeface="Times New Roman" panose="02020603050405020304" pitchFamily="18" charset="0"/>
              </a:rPr>
              <a:t> </a:t>
            </a:r>
            <a:r>
              <a:rPr lang="vi-VN" dirty="0">
                <a:ea typeface="Times New Roman" panose="02020603050405020304" pitchFamily="18" charset="0"/>
              </a:rPr>
              <a:t>tự</a:t>
            </a:r>
            <a:r>
              <a:rPr lang="vi-VN" spc="-30" dirty="0">
                <a:ea typeface="Times New Roman" panose="02020603050405020304" pitchFamily="18" charset="0"/>
              </a:rPr>
              <a:t> </a:t>
            </a:r>
            <a:r>
              <a:rPr lang="vi-VN" spc="-15" dirty="0">
                <a:ea typeface="Times New Roman" panose="02020603050405020304" pitchFamily="18" charset="0"/>
              </a:rPr>
              <a:t>động</a:t>
            </a:r>
            <a:r>
              <a:rPr lang="vi-VN" spc="-25" dirty="0">
                <a:ea typeface="Times New Roman" panose="02020603050405020304" pitchFamily="18" charset="0"/>
              </a:rPr>
              <a:t> </a:t>
            </a:r>
            <a:r>
              <a:rPr lang="vi-VN" spc="-10" dirty="0">
                <a:ea typeface="Times New Roman" panose="02020603050405020304" pitchFamily="18" charset="0"/>
              </a:rPr>
              <a:t>hoá</a:t>
            </a:r>
            <a:r>
              <a:rPr lang="vi-VN" spc="-30" dirty="0">
                <a:ea typeface="Times New Roman" panose="02020603050405020304" pitchFamily="18" charset="0"/>
              </a:rPr>
              <a:t> </a:t>
            </a:r>
            <a:r>
              <a:rPr lang="vi-VN" dirty="0">
                <a:ea typeface="Times New Roman" panose="02020603050405020304" pitchFamily="18" charset="0"/>
              </a:rPr>
              <a:t>của</a:t>
            </a:r>
            <a:r>
              <a:rPr lang="vi-VN" spc="-30" dirty="0">
                <a:ea typeface="Times New Roman" panose="02020603050405020304" pitchFamily="18" charset="0"/>
              </a:rPr>
              <a:t> </a:t>
            </a:r>
            <a:r>
              <a:rPr lang="vi-VN" dirty="0">
                <a:ea typeface="Times New Roman" panose="02020603050405020304" pitchFamily="18" charset="0"/>
              </a:rPr>
              <a:t>kĩ</a:t>
            </a:r>
            <a:r>
              <a:rPr lang="vi-VN" spc="-30" dirty="0">
                <a:ea typeface="Times New Roman" panose="02020603050405020304" pitchFamily="18" charset="0"/>
              </a:rPr>
              <a:t> </a:t>
            </a:r>
            <a:r>
              <a:rPr lang="vi-VN" spc="-15" dirty="0">
                <a:ea typeface="Times New Roman" panose="02020603050405020304" pitchFamily="18" charset="0"/>
              </a:rPr>
              <a:t>thuật</a:t>
            </a:r>
            <a:r>
              <a:rPr lang="vi-VN" spc="-35" dirty="0">
                <a:ea typeface="Times New Roman" panose="02020603050405020304" pitchFamily="18" charset="0"/>
              </a:rPr>
              <a:t> </a:t>
            </a:r>
            <a:r>
              <a:rPr lang="vi-VN" dirty="0">
                <a:ea typeface="Times New Roman" panose="02020603050405020304" pitchFamily="18" charset="0"/>
              </a:rPr>
              <a:t>số.</a:t>
            </a:r>
          </a:p>
          <a:p>
            <a:pPr marL="165735" marR="163830" indent="359410" algn="just">
              <a:lnSpc>
                <a:spcPct val="115000"/>
              </a:lnSpc>
              <a:spcBef>
                <a:spcPts val="590"/>
              </a:spcBef>
              <a:spcAft>
                <a:spcPts val="0"/>
              </a:spcAft>
            </a:pPr>
            <a:r>
              <a:rPr lang="vi-VN" dirty="0">
                <a:solidFill>
                  <a:srgbClr val="FF0000"/>
                </a:solidFill>
                <a:ea typeface="Times New Roman" panose="02020603050405020304" pitchFamily="18" charset="0"/>
              </a:rPr>
              <a:t>Các hoạt động học tập nói trên được tổ chức trong và ngoài khuôn viên nhà trường </a:t>
            </a:r>
            <a:r>
              <a:rPr lang="vi-VN" dirty="0">
                <a:ea typeface="Times New Roman" panose="02020603050405020304" pitchFamily="18" charset="0"/>
              </a:rPr>
              <a:t>thông qua một số hình thức chủ yếu sau: học lí thuyết; thực hiện bài tập, thí nghiệm, trò chơi, đóng vai, dự án nghiên cứu; tham gia xêmina, tham quan, cắm trại, đọc sách; sinh hoạt tập thể, hoạt động phục vụ cộng đồng.</a:t>
            </a:r>
          </a:p>
          <a:p>
            <a:pPr marL="165735" marR="161290" indent="359410" algn="just">
              <a:lnSpc>
                <a:spcPct val="115000"/>
              </a:lnSpc>
              <a:spcBef>
                <a:spcPts val="600"/>
              </a:spcBef>
              <a:spcAft>
                <a:spcPts val="0"/>
              </a:spcAft>
            </a:pPr>
            <a:r>
              <a:rPr lang="vi-VN" spc="-15" dirty="0">
                <a:ea typeface="Times New Roman" panose="02020603050405020304" pitchFamily="18" charset="0"/>
              </a:rPr>
              <a:t>Tuỳ </a:t>
            </a:r>
            <a:r>
              <a:rPr lang="vi-VN" spc="-20" dirty="0">
                <a:ea typeface="Times New Roman" panose="02020603050405020304" pitchFamily="18" charset="0"/>
              </a:rPr>
              <a:t>theo </a:t>
            </a:r>
            <a:r>
              <a:rPr lang="vi-VN" spc="-25" dirty="0">
                <a:ea typeface="Times New Roman" panose="02020603050405020304" pitchFamily="18" charset="0"/>
              </a:rPr>
              <a:t>mục </a:t>
            </a:r>
            <a:r>
              <a:rPr lang="vi-VN" spc="-20" dirty="0">
                <a:ea typeface="Times New Roman" panose="02020603050405020304" pitchFamily="18" charset="0"/>
              </a:rPr>
              <a:t>tiêu, </a:t>
            </a:r>
            <a:r>
              <a:rPr lang="vi-VN" spc="-15" dirty="0">
                <a:ea typeface="Times New Roman" panose="02020603050405020304" pitchFamily="18" charset="0"/>
              </a:rPr>
              <a:t>tính </a:t>
            </a:r>
            <a:r>
              <a:rPr lang="vi-VN" spc="-20" dirty="0">
                <a:ea typeface="Times New Roman" panose="02020603050405020304" pitchFamily="18" charset="0"/>
              </a:rPr>
              <a:t>chất </a:t>
            </a:r>
            <a:r>
              <a:rPr lang="vi-VN" spc="-15" dirty="0">
                <a:ea typeface="Times New Roman" panose="02020603050405020304" pitchFamily="18" charset="0"/>
              </a:rPr>
              <a:t>của </a:t>
            </a:r>
            <a:r>
              <a:rPr lang="vi-VN" spc="-20" dirty="0">
                <a:ea typeface="Times New Roman" panose="02020603050405020304" pitchFamily="18" charset="0"/>
              </a:rPr>
              <a:t>hoạt động, </a:t>
            </a:r>
            <a:r>
              <a:rPr lang="vi-VN" spc="-15" dirty="0">
                <a:ea typeface="Times New Roman" panose="02020603050405020304" pitchFamily="18" charset="0"/>
              </a:rPr>
              <a:t>học </a:t>
            </a:r>
            <a:r>
              <a:rPr lang="vi-VN" spc="-20" dirty="0">
                <a:ea typeface="Times New Roman" panose="02020603050405020304" pitchFamily="18" charset="0"/>
              </a:rPr>
              <a:t>sinh được </a:t>
            </a:r>
            <a:r>
              <a:rPr lang="vi-VN" dirty="0">
                <a:ea typeface="Times New Roman" panose="02020603050405020304" pitchFamily="18" charset="0"/>
              </a:rPr>
              <a:t>tổ </a:t>
            </a:r>
            <a:r>
              <a:rPr lang="vi-VN" spc="-20" dirty="0">
                <a:ea typeface="Times New Roman" panose="02020603050405020304" pitchFamily="18" charset="0"/>
              </a:rPr>
              <a:t>chức </a:t>
            </a:r>
            <a:r>
              <a:rPr lang="vi-VN" spc="-15" dirty="0">
                <a:ea typeface="Times New Roman" panose="02020603050405020304" pitchFamily="18" charset="0"/>
              </a:rPr>
              <a:t>làm </a:t>
            </a:r>
            <a:r>
              <a:rPr lang="vi-VN" spc="-20" dirty="0">
                <a:ea typeface="Times New Roman" panose="02020603050405020304" pitchFamily="18" charset="0"/>
              </a:rPr>
              <a:t>việc </a:t>
            </a:r>
            <a:r>
              <a:rPr lang="vi-VN" spc="-15" dirty="0">
                <a:ea typeface="Times New Roman" panose="02020603050405020304" pitchFamily="18" charset="0"/>
              </a:rPr>
              <a:t>độc </a:t>
            </a:r>
            <a:r>
              <a:rPr lang="vi-VN" spc="-20" dirty="0">
                <a:ea typeface="Times New Roman" panose="02020603050405020304" pitchFamily="18" charset="0"/>
              </a:rPr>
              <a:t>lập, </a:t>
            </a:r>
            <a:r>
              <a:rPr lang="vi-VN" spc="-15" dirty="0">
                <a:ea typeface="Times New Roman" panose="02020603050405020304" pitchFamily="18" charset="0"/>
              </a:rPr>
              <a:t>làm </a:t>
            </a:r>
            <a:r>
              <a:rPr lang="vi-VN" spc="-20" dirty="0">
                <a:ea typeface="Times New Roman" panose="02020603050405020304" pitchFamily="18" charset="0"/>
              </a:rPr>
              <a:t>việc theo nhóm hoặc </a:t>
            </a:r>
            <a:r>
              <a:rPr lang="vi-VN" spc="-15" dirty="0">
                <a:ea typeface="Times New Roman" panose="02020603050405020304" pitchFamily="18" charset="0"/>
              </a:rPr>
              <a:t>làm </a:t>
            </a:r>
            <a:r>
              <a:rPr lang="vi-VN" spc="-20" dirty="0">
                <a:ea typeface="Times New Roman" panose="02020603050405020304" pitchFamily="18" charset="0"/>
              </a:rPr>
              <a:t>việc chung </a:t>
            </a:r>
            <a:r>
              <a:rPr lang="vi-VN" spc="-15" dirty="0">
                <a:ea typeface="Times New Roman" panose="02020603050405020304" pitchFamily="18" charset="0"/>
              </a:rPr>
              <a:t>cả lớp </a:t>
            </a:r>
            <a:r>
              <a:rPr lang="vi-VN" spc="-20" dirty="0">
                <a:ea typeface="Times New Roman" panose="02020603050405020304" pitchFamily="18" charset="0"/>
              </a:rPr>
              <a:t>nhưng phải </a:t>
            </a:r>
            <a:r>
              <a:rPr lang="vi-VN" spc="-15" dirty="0">
                <a:solidFill>
                  <a:srgbClr val="FF0000"/>
                </a:solidFill>
                <a:ea typeface="Times New Roman" panose="02020603050405020304" pitchFamily="18" charset="0"/>
              </a:rPr>
              <a:t>bảo đảm </a:t>
            </a:r>
            <a:r>
              <a:rPr lang="vi-VN" spc="-20" dirty="0">
                <a:solidFill>
                  <a:srgbClr val="FF0000"/>
                </a:solidFill>
                <a:ea typeface="Times New Roman" panose="02020603050405020304" pitchFamily="18" charset="0"/>
              </a:rPr>
              <a:t>mỗi </a:t>
            </a:r>
            <a:r>
              <a:rPr lang="vi-VN" spc="-15" dirty="0">
                <a:solidFill>
                  <a:srgbClr val="FF0000"/>
                </a:solidFill>
                <a:ea typeface="Times New Roman" panose="02020603050405020304" pitchFamily="18" charset="0"/>
              </a:rPr>
              <a:t>học sinh </a:t>
            </a:r>
            <a:r>
              <a:rPr lang="vi-VN" spc="-20" dirty="0">
                <a:solidFill>
                  <a:srgbClr val="FF0000"/>
                </a:solidFill>
                <a:ea typeface="Times New Roman" panose="02020603050405020304" pitchFamily="18" charset="0"/>
              </a:rPr>
              <a:t>được </a:t>
            </a:r>
            <a:r>
              <a:rPr lang="vi-VN" spc="-15" dirty="0">
                <a:solidFill>
                  <a:srgbClr val="FF0000"/>
                </a:solidFill>
                <a:ea typeface="Times New Roman" panose="02020603050405020304" pitchFamily="18" charset="0"/>
              </a:rPr>
              <a:t>tạo </a:t>
            </a:r>
            <a:r>
              <a:rPr lang="vi-VN" spc="-20" dirty="0">
                <a:solidFill>
                  <a:srgbClr val="FF0000"/>
                </a:solidFill>
                <a:ea typeface="Times New Roman" panose="02020603050405020304" pitchFamily="18" charset="0"/>
              </a:rPr>
              <a:t>điều kiện </a:t>
            </a:r>
            <a:r>
              <a:rPr lang="vi-VN" dirty="0">
                <a:solidFill>
                  <a:srgbClr val="FF0000"/>
                </a:solidFill>
                <a:ea typeface="Times New Roman" panose="02020603050405020304" pitchFamily="18" charset="0"/>
              </a:rPr>
              <a:t>để tự </a:t>
            </a:r>
            <a:r>
              <a:rPr lang="vi-VN" spc="-20" dirty="0">
                <a:solidFill>
                  <a:srgbClr val="FF0000"/>
                </a:solidFill>
                <a:ea typeface="Times New Roman" panose="02020603050405020304" pitchFamily="18" charset="0"/>
              </a:rPr>
              <a:t>mình thực hiện </a:t>
            </a:r>
            <a:r>
              <a:rPr lang="vi-VN" spc="-15" dirty="0">
                <a:solidFill>
                  <a:srgbClr val="FF0000"/>
                </a:solidFill>
                <a:ea typeface="Times New Roman" panose="02020603050405020304" pitchFamily="18" charset="0"/>
              </a:rPr>
              <a:t>nhiệm </a:t>
            </a:r>
            <a:r>
              <a:rPr lang="vi-VN" dirty="0">
                <a:solidFill>
                  <a:srgbClr val="FF0000"/>
                </a:solidFill>
                <a:ea typeface="Times New Roman" panose="02020603050405020304" pitchFamily="18" charset="0"/>
              </a:rPr>
              <a:t>vụ </a:t>
            </a:r>
            <a:r>
              <a:rPr lang="vi-VN" spc="-15" dirty="0">
                <a:solidFill>
                  <a:srgbClr val="FF0000"/>
                </a:solidFill>
                <a:ea typeface="Times New Roman" panose="02020603050405020304" pitchFamily="18" charset="0"/>
              </a:rPr>
              <a:t>học tập </a:t>
            </a:r>
            <a:r>
              <a:rPr lang="vi-VN" dirty="0">
                <a:solidFill>
                  <a:srgbClr val="FF0000"/>
                </a:solidFill>
                <a:ea typeface="Times New Roman" panose="02020603050405020304" pitchFamily="18" charset="0"/>
              </a:rPr>
              <a:t>và </a:t>
            </a:r>
            <a:r>
              <a:rPr lang="vi-VN" spc="-20" dirty="0">
                <a:solidFill>
                  <a:srgbClr val="FF0000"/>
                </a:solidFill>
                <a:ea typeface="Times New Roman" panose="02020603050405020304" pitchFamily="18" charset="0"/>
              </a:rPr>
              <a:t>trải nghiệm thực </a:t>
            </a:r>
            <a:r>
              <a:rPr lang="vi-VN" spc="-15" dirty="0">
                <a:solidFill>
                  <a:srgbClr val="FF0000"/>
                </a:solidFill>
                <a:ea typeface="Times New Roman" panose="02020603050405020304" pitchFamily="18" charset="0"/>
              </a:rPr>
              <a:t>tế</a:t>
            </a:r>
            <a:r>
              <a:rPr lang="vi-VN" spc="-15" dirty="0">
                <a:ea typeface="Times New Roman" panose="02020603050405020304" pitchFamily="18" charset="0"/>
              </a:rPr>
              <a:t>.</a:t>
            </a:r>
            <a:endParaRPr lang="vi-VN" dirty="0">
              <a:ea typeface="Times New Roman" panose="02020603050405020304" pitchFamily="18" charset="0"/>
            </a:endParaRPr>
          </a:p>
        </p:txBody>
      </p:sp>
    </p:spTree>
    <p:extLst>
      <p:ext uri="{BB962C8B-B14F-4D97-AF65-F5344CB8AC3E}">
        <p14:creationId xmlns:p14="http://schemas.microsoft.com/office/powerpoint/2010/main" val="249521555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 y="76200"/>
            <a:ext cx="8534400" cy="728726"/>
          </a:xfrm>
          <a:prstGeom prst="rect">
            <a:avLst/>
          </a:prstGeom>
        </p:spPr>
        <p:txBody>
          <a:bodyPr wrap="square">
            <a:spAutoFit/>
          </a:bodyPr>
          <a:lstStyle/>
          <a:p>
            <a:pPr algn="ctr">
              <a:lnSpc>
                <a:spcPct val="107000"/>
              </a:lnSpc>
              <a:spcAft>
                <a:spcPts val="800"/>
              </a:spcAft>
            </a:pPr>
            <a:r>
              <a:rPr lang="vi-VN" sz="2000" b="1" dirty="0">
                <a:solidFill>
                  <a:srgbClr val="FF0000"/>
                </a:solidFill>
                <a:ea typeface="Arial" panose="020B0604020202020204" pitchFamily="34" charset="0"/>
                <a:cs typeface="Times New Roman" panose="02020603050405020304" pitchFamily="18" charset="0"/>
              </a:rPr>
              <a:t>6. ĐỊNH HƯỚNG VỀ PHƯƠNG PHÁP GIÁO DỤC VÀ ĐÁNH GIÁ KẾT QUẢ GIÁO DỤC</a:t>
            </a:r>
          </a:p>
        </p:txBody>
      </p:sp>
      <p:sp>
        <p:nvSpPr>
          <p:cNvPr id="4" name="Rectangle 3"/>
          <p:cNvSpPr/>
          <p:nvPr/>
        </p:nvSpPr>
        <p:spPr>
          <a:xfrm>
            <a:off x="0" y="838200"/>
            <a:ext cx="9144000" cy="5495863"/>
          </a:xfrm>
          <a:prstGeom prst="rect">
            <a:avLst/>
          </a:prstGeom>
        </p:spPr>
        <p:txBody>
          <a:bodyPr wrap="square">
            <a:spAutoFit/>
          </a:bodyPr>
          <a:lstStyle/>
          <a:p>
            <a:pPr marL="342900" lvl="0" indent="-342900" algn="just">
              <a:spcBef>
                <a:spcPts val="630"/>
              </a:spcBef>
              <a:spcAft>
                <a:spcPts val="0"/>
              </a:spcAft>
              <a:buSzPts val="1400"/>
              <a:buFont typeface="Times New Roman" panose="02020603050405020304" pitchFamily="18" charset="0"/>
              <a:buAutoNum type="arabicPeriod"/>
              <a:tabLst>
                <a:tab pos="704215" algn="l"/>
              </a:tabLst>
            </a:pPr>
            <a:r>
              <a:rPr lang="vi-VN" b="1" dirty="0">
                <a:ea typeface="Times New Roman" panose="02020603050405020304" pitchFamily="18" charset="0"/>
              </a:rPr>
              <a:t>Định hướng về đánh giá kết quả giáo</a:t>
            </a:r>
            <a:r>
              <a:rPr lang="vi-VN" b="1" spc="-10" dirty="0">
                <a:ea typeface="Times New Roman" panose="02020603050405020304" pitchFamily="18" charset="0"/>
              </a:rPr>
              <a:t> </a:t>
            </a:r>
            <a:r>
              <a:rPr lang="vi-VN" b="1" dirty="0">
                <a:ea typeface="Times New Roman" panose="02020603050405020304" pitchFamily="18" charset="0"/>
              </a:rPr>
              <a:t>dục</a:t>
            </a:r>
            <a:endParaRPr lang="vi-VN" sz="1400" dirty="0">
              <a:ea typeface="Times New Roman" panose="02020603050405020304" pitchFamily="18" charset="0"/>
            </a:endParaRPr>
          </a:p>
          <a:p>
            <a:pPr marL="165735" marR="163195" indent="359410" algn="just">
              <a:lnSpc>
                <a:spcPct val="115000"/>
              </a:lnSpc>
              <a:spcBef>
                <a:spcPts val="815"/>
              </a:spcBef>
              <a:spcAft>
                <a:spcPts val="0"/>
              </a:spcAft>
            </a:pPr>
            <a:r>
              <a:rPr lang="vi-VN" dirty="0">
                <a:ea typeface="Times New Roman" panose="02020603050405020304" pitchFamily="18" charset="0"/>
              </a:rPr>
              <a:t>Mục tiêu đánh giá kết quả giáo </a:t>
            </a:r>
            <a:r>
              <a:rPr lang="vi-VN" dirty="0" smtClean="0">
                <a:ea typeface="Times New Roman" panose="02020603050405020304" pitchFamily="18" charset="0"/>
              </a:rPr>
              <a:t>dục....</a:t>
            </a:r>
            <a:endParaRPr lang="vi-VN" sz="1400" dirty="0" smtClean="0">
              <a:ea typeface="Times New Roman" panose="02020603050405020304" pitchFamily="18" charset="0"/>
            </a:endParaRPr>
          </a:p>
          <a:p>
            <a:pPr marL="165735" marR="163195" indent="359410" algn="just">
              <a:lnSpc>
                <a:spcPct val="115000"/>
              </a:lnSpc>
              <a:spcBef>
                <a:spcPts val="815"/>
              </a:spcBef>
              <a:spcAft>
                <a:spcPts val="0"/>
              </a:spcAft>
            </a:pPr>
            <a:r>
              <a:rPr lang="vi-VN" dirty="0" smtClean="0">
                <a:ea typeface="Times New Roman" panose="02020603050405020304" pitchFamily="18" charset="0"/>
              </a:rPr>
              <a:t>Căn </a:t>
            </a:r>
            <a:r>
              <a:rPr lang="vi-VN" dirty="0">
                <a:ea typeface="Times New Roman" panose="02020603050405020304" pitchFamily="18" charset="0"/>
              </a:rPr>
              <a:t>cứ </a:t>
            </a:r>
            <a:r>
              <a:rPr lang="vi-VN" spc="-15" dirty="0">
                <a:ea typeface="Times New Roman" panose="02020603050405020304" pitchFamily="18" charset="0"/>
              </a:rPr>
              <a:t>đánh </a:t>
            </a:r>
            <a:r>
              <a:rPr lang="vi-VN" dirty="0">
                <a:ea typeface="Times New Roman" panose="02020603050405020304" pitchFamily="18" charset="0"/>
              </a:rPr>
              <a:t>giá là</a:t>
            </a:r>
            <a:r>
              <a:rPr lang="vi-VN" spc="-15" dirty="0">
                <a:ea typeface="Times New Roman" panose="02020603050405020304" pitchFamily="18" charset="0"/>
              </a:rPr>
              <a:t> </a:t>
            </a:r>
            <a:r>
              <a:rPr lang="vi-VN" spc="-15" dirty="0" smtClean="0">
                <a:ea typeface="Times New Roman" panose="02020603050405020304" pitchFamily="18" charset="0"/>
              </a:rPr>
              <a:t>...</a:t>
            </a:r>
            <a:r>
              <a:rPr lang="vi-VN" dirty="0" smtClean="0">
                <a:ea typeface="Times New Roman" panose="02020603050405020304" pitchFamily="18" charset="0"/>
              </a:rPr>
              <a:t>. </a:t>
            </a:r>
            <a:r>
              <a:rPr lang="vi-VN" spc="-10" dirty="0">
                <a:solidFill>
                  <a:schemeClr val="accent1"/>
                </a:solidFill>
                <a:ea typeface="Times New Roman" panose="02020603050405020304" pitchFamily="18" charset="0"/>
              </a:rPr>
              <a:t>Đối </a:t>
            </a:r>
            <a:r>
              <a:rPr lang="vi-VN" spc="-15" dirty="0">
                <a:solidFill>
                  <a:schemeClr val="accent1"/>
                </a:solidFill>
                <a:ea typeface="Times New Roman" panose="02020603050405020304" pitchFamily="18" charset="0"/>
              </a:rPr>
              <a:t>tượng đánh </a:t>
            </a:r>
            <a:r>
              <a:rPr lang="vi-VN" spc="-10" dirty="0">
                <a:solidFill>
                  <a:schemeClr val="accent1"/>
                </a:solidFill>
                <a:ea typeface="Times New Roman" panose="02020603050405020304" pitchFamily="18" charset="0"/>
              </a:rPr>
              <a:t>giá </a:t>
            </a:r>
            <a:r>
              <a:rPr lang="vi-VN" dirty="0">
                <a:solidFill>
                  <a:schemeClr val="accent1"/>
                </a:solidFill>
                <a:ea typeface="Times New Roman" panose="02020603050405020304" pitchFamily="18" charset="0"/>
              </a:rPr>
              <a:t>là </a:t>
            </a:r>
            <a:r>
              <a:rPr lang="vi-VN" spc="-15" dirty="0">
                <a:solidFill>
                  <a:schemeClr val="accent1"/>
                </a:solidFill>
                <a:ea typeface="Times New Roman" panose="02020603050405020304" pitchFamily="18" charset="0"/>
              </a:rPr>
              <a:t>sản </a:t>
            </a:r>
            <a:r>
              <a:rPr lang="vi-VN" dirty="0">
                <a:solidFill>
                  <a:schemeClr val="accent1"/>
                </a:solidFill>
                <a:ea typeface="Times New Roman" panose="02020603050405020304" pitchFamily="18" charset="0"/>
              </a:rPr>
              <a:t>phẩm và quá </a:t>
            </a:r>
            <a:r>
              <a:rPr lang="vi-VN" spc="-15" dirty="0">
                <a:solidFill>
                  <a:schemeClr val="accent1"/>
                </a:solidFill>
                <a:ea typeface="Times New Roman" panose="02020603050405020304" pitchFamily="18" charset="0"/>
              </a:rPr>
              <a:t>trình </a:t>
            </a:r>
            <a:r>
              <a:rPr lang="vi-VN" dirty="0">
                <a:solidFill>
                  <a:schemeClr val="accent1"/>
                </a:solidFill>
                <a:ea typeface="Times New Roman" panose="02020603050405020304" pitchFamily="18" charset="0"/>
              </a:rPr>
              <a:t>học </a:t>
            </a:r>
            <a:r>
              <a:rPr lang="vi-VN" spc="-15" dirty="0">
                <a:solidFill>
                  <a:schemeClr val="accent1"/>
                </a:solidFill>
                <a:ea typeface="Times New Roman" panose="02020603050405020304" pitchFamily="18" charset="0"/>
              </a:rPr>
              <a:t>tập, </a:t>
            </a:r>
            <a:r>
              <a:rPr lang="vi-VN" dirty="0">
                <a:solidFill>
                  <a:schemeClr val="accent1"/>
                </a:solidFill>
                <a:ea typeface="Times New Roman" panose="02020603050405020304" pitchFamily="18" charset="0"/>
              </a:rPr>
              <a:t>rèn </a:t>
            </a:r>
            <a:r>
              <a:rPr lang="vi-VN" spc="-15" dirty="0">
                <a:solidFill>
                  <a:schemeClr val="accent1"/>
                </a:solidFill>
                <a:ea typeface="Times New Roman" panose="02020603050405020304" pitchFamily="18" charset="0"/>
              </a:rPr>
              <a:t>luyện </a:t>
            </a:r>
            <a:r>
              <a:rPr lang="vi-VN" dirty="0">
                <a:solidFill>
                  <a:schemeClr val="accent1"/>
                </a:solidFill>
                <a:ea typeface="Times New Roman" panose="02020603050405020304" pitchFamily="18" charset="0"/>
              </a:rPr>
              <a:t>của học sinh</a:t>
            </a:r>
            <a:r>
              <a:rPr lang="vi-VN" dirty="0">
                <a:ea typeface="Times New Roman" panose="02020603050405020304" pitchFamily="18" charset="0"/>
              </a:rPr>
              <a:t>.</a:t>
            </a:r>
          </a:p>
          <a:p>
            <a:pPr marL="165735" marR="162560" indent="359410" algn="just">
              <a:lnSpc>
                <a:spcPct val="115000"/>
              </a:lnSpc>
              <a:spcBef>
                <a:spcPts val="605"/>
              </a:spcBef>
              <a:spcAft>
                <a:spcPts val="0"/>
              </a:spcAft>
            </a:pPr>
            <a:r>
              <a:rPr lang="vi-VN" spc="-15" dirty="0">
                <a:ea typeface="Times New Roman" panose="02020603050405020304" pitchFamily="18" charset="0"/>
              </a:rPr>
              <a:t>Kết </a:t>
            </a:r>
            <a:r>
              <a:rPr lang="vi-VN" dirty="0">
                <a:ea typeface="Times New Roman" panose="02020603050405020304" pitchFamily="18" charset="0"/>
              </a:rPr>
              <a:t>quả giáo </a:t>
            </a:r>
            <a:r>
              <a:rPr lang="vi-VN" spc="-15" dirty="0">
                <a:ea typeface="Times New Roman" panose="02020603050405020304" pitchFamily="18" charset="0"/>
              </a:rPr>
              <a:t>dục được </a:t>
            </a:r>
            <a:r>
              <a:rPr lang="vi-VN" dirty="0">
                <a:ea typeface="Times New Roman" panose="02020603050405020304" pitchFamily="18" charset="0"/>
              </a:rPr>
              <a:t>đánh giá </a:t>
            </a:r>
            <a:r>
              <a:rPr lang="vi-VN" spc="-15" dirty="0">
                <a:ea typeface="Times New Roman" panose="02020603050405020304" pitchFamily="18" charset="0"/>
              </a:rPr>
              <a:t>bằng </a:t>
            </a:r>
            <a:r>
              <a:rPr lang="vi-VN" dirty="0" smtClean="0">
                <a:ea typeface="Times New Roman" panose="02020603050405020304" pitchFamily="18" charset="0"/>
              </a:rPr>
              <a:t>..... kết </a:t>
            </a:r>
            <a:r>
              <a:rPr lang="vi-VN" dirty="0">
                <a:ea typeface="Times New Roman" panose="02020603050405020304" pitchFamily="18" charset="0"/>
              </a:rPr>
              <a:t>quả các </a:t>
            </a:r>
            <a:r>
              <a:rPr lang="vi-VN" spc="-20" dirty="0">
                <a:ea typeface="Times New Roman" panose="02020603050405020304" pitchFamily="18" charset="0"/>
              </a:rPr>
              <a:t>môn </a:t>
            </a:r>
            <a:r>
              <a:rPr lang="vi-VN" dirty="0">
                <a:ea typeface="Times New Roman" panose="02020603050405020304" pitchFamily="18" charset="0"/>
              </a:rPr>
              <a:t>học tự chọn </a:t>
            </a:r>
            <a:r>
              <a:rPr lang="vi-VN" spc="-15" dirty="0">
                <a:ea typeface="Times New Roman" panose="02020603050405020304" pitchFamily="18" charset="0"/>
              </a:rPr>
              <a:t>được </a:t>
            </a:r>
            <a:r>
              <a:rPr lang="vi-VN" dirty="0">
                <a:ea typeface="Times New Roman" panose="02020603050405020304" pitchFamily="18" charset="0"/>
              </a:rPr>
              <a:t>sử </a:t>
            </a:r>
            <a:r>
              <a:rPr lang="vi-VN" spc="-15" dirty="0">
                <a:ea typeface="Times New Roman" panose="02020603050405020304" pitchFamily="18" charset="0"/>
              </a:rPr>
              <a:t>dụng </a:t>
            </a:r>
            <a:r>
              <a:rPr lang="vi-VN" dirty="0">
                <a:ea typeface="Times New Roman" panose="02020603050405020304" pitchFamily="18" charset="0"/>
              </a:rPr>
              <a:t>cho</a:t>
            </a:r>
            <a:r>
              <a:rPr lang="vi-VN" spc="-25" dirty="0">
                <a:ea typeface="Times New Roman" panose="02020603050405020304" pitchFamily="18" charset="0"/>
              </a:rPr>
              <a:t> </a:t>
            </a:r>
            <a:r>
              <a:rPr lang="vi-VN" spc="-15" dirty="0">
                <a:ea typeface="Times New Roman" panose="02020603050405020304" pitchFamily="18" charset="0"/>
              </a:rPr>
              <a:t>đánh</a:t>
            </a:r>
            <a:r>
              <a:rPr lang="vi-VN" spc="-20" dirty="0">
                <a:ea typeface="Times New Roman" panose="02020603050405020304" pitchFamily="18" charset="0"/>
              </a:rPr>
              <a:t> </a:t>
            </a:r>
            <a:r>
              <a:rPr lang="vi-VN" spc="-10" dirty="0">
                <a:ea typeface="Times New Roman" panose="02020603050405020304" pitchFamily="18" charset="0"/>
              </a:rPr>
              <a:t>giá</a:t>
            </a:r>
            <a:r>
              <a:rPr lang="vi-VN" spc="-25" dirty="0">
                <a:ea typeface="Times New Roman" panose="02020603050405020304" pitchFamily="18" charset="0"/>
              </a:rPr>
              <a:t> </a:t>
            </a:r>
            <a:r>
              <a:rPr lang="vi-VN" dirty="0">
                <a:ea typeface="Times New Roman" panose="02020603050405020304" pitchFamily="18" charset="0"/>
              </a:rPr>
              <a:t>kết</a:t>
            </a:r>
            <a:r>
              <a:rPr lang="vi-VN" spc="-35" dirty="0">
                <a:ea typeface="Times New Roman" panose="02020603050405020304" pitchFamily="18" charset="0"/>
              </a:rPr>
              <a:t> </a:t>
            </a:r>
            <a:r>
              <a:rPr lang="vi-VN" dirty="0">
                <a:ea typeface="Times New Roman" panose="02020603050405020304" pitchFamily="18" charset="0"/>
              </a:rPr>
              <a:t>quả</a:t>
            </a:r>
            <a:r>
              <a:rPr lang="vi-VN" spc="-40" dirty="0">
                <a:ea typeface="Times New Roman" panose="02020603050405020304" pitchFamily="18" charset="0"/>
              </a:rPr>
              <a:t> </a:t>
            </a:r>
            <a:r>
              <a:rPr lang="vi-VN" dirty="0">
                <a:ea typeface="Times New Roman" panose="02020603050405020304" pitchFamily="18" charset="0"/>
              </a:rPr>
              <a:t>học</a:t>
            </a:r>
            <a:r>
              <a:rPr lang="vi-VN" spc="-25" dirty="0">
                <a:ea typeface="Times New Roman" panose="02020603050405020304" pitchFamily="18" charset="0"/>
              </a:rPr>
              <a:t> </a:t>
            </a:r>
            <a:r>
              <a:rPr lang="vi-VN" spc="-15" dirty="0">
                <a:ea typeface="Times New Roman" panose="02020603050405020304" pitchFamily="18" charset="0"/>
              </a:rPr>
              <a:t>tập</a:t>
            </a:r>
            <a:r>
              <a:rPr lang="vi-VN" spc="-20" dirty="0">
                <a:ea typeface="Times New Roman" panose="02020603050405020304" pitchFamily="18" charset="0"/>
              </a:rPr>
              <a:t> </a:t>
            </a:r>
            <a:r>
              <a:rPr lang="vi-VN" spc="-15" dirty="0">
                <a:ea typeface="Times New Roman" panose="02020603050405020304" pitchFamily="18" charset="0"/>
              </a:rPr>
              <a:t>chung</a:t>
            </a:r>
            <a:r>
              <a:rPr lang="vi-VN" spc="-20" dirty="0">
                <a:ea typeface="Times New Roman" panose="02020603050405020304" pitchFamily="18" charset="0"/>
              </a:rPr>
              <a:t> </a:t>
            </a:r>
            <a:r>
              <a:rPr lang="vi-VN" spc="-15" dirty="0">
                <a:ea typeface="Times New Roman" panose="02020603050405020304" pitchFamily="18" charset="0"/>
              </a:rPr>
              <a:t>của</a:t>
            </a:r>
            <a:r>
              <a:rPr lang="vi-VN" spc="-30" dirty="0">
                <a:ea typeface="Times New Roman" panose="02020603050405020304" pitchFamily="18" charset="0"/>
              </a:rPr>
              <a:t> </a:t>
            </a:r>
            <a:r>
              <a:rPr lang="vi-VN" spc="-10" dirty="0">
                <a:ea typeface="Times New Roman" panose="02020603050405020304" pitchFamily="18" charset="0"/>
              </a:rPr>
              <a:t>học</a:t>
            </a:r>
            <a:r>
              <a:rPr lang="vi-VN" spc="-30" dirty="0">
                <a:ea typeface="Times New Roman" panose="02020603050405020304" pitchFamily="18" charset="0"/>
              </a:rPr>
              <a:t> </a:t>
            </a:r>
            <a:r>
              <a:rPr lang="vi-VN" dirty="0">
                <a:ea typeface="Times New Roman" panose="02020603050405020304" pitchFamily="18" charset="0"/>
              </a:rPr>
              <a:t>sinh</a:t>
            </a:r>
            <a:r>
              <a:rPr lang="vi-VN" spc="-20" dirty="0">
                <a:ea typeface="Times New Roman" panose="02020603050405020304" pitchFamily="18" charset="0"/>
              </a:rPr>
              <a:t> </a:t>
            </a:r>
            <a:r>
              <a:rPr lang="vi-VN" spc="-15" dirty="0">
                <a:ea typeface="Times New Roman" panose="02020603050405020304" pitchFamily="18" charset="0"/>
              </a:rPr>
              <a:t>trong</a:t>
            </a:r>
            <a:r>
              <a:rPr lang="vi-VN" spc="-25" dirty="0">
                <a:ea typeface="Times New Roman" panose="02020603050405020304" pitchFamily="18" charset="0"/>
              </a:rPr>
              <a:t> </a:t>
            </a:r>
            <a:r>
              <a:rPr lang="vi-VN" spc="-15" dirty="0">
                <a:ea typeface="Times New Roman" panose="02020603050405020304" pitchFamily="18" charset="0"/>
              </a:rPr>
              <a:t>từng</a:t>
            </a:r>
            <a:r>
              <a:rPr lang="vi-VN" spc="-20" dirty="0">
                <a:ea typeface="Times New Roman" panose="02020603050405020304" pitchFamily="18" charset="0"/>
              </a:rPr>
              <a:t> </a:t>
            </a:r>
            <a:r>
              <a:rPr lang="vi-VN" dirty="0">
                <a:ea typeface="Times New Roman" panose="02020603050405020304" pitchFamily="18" charset="0"/>
              </a:rPr>
              <a:t>năm</a:t>
            </a:r>
            <a:r>
              <a:rPr lang="vi-VN" spc="-40" dirty="0">
                <a:ea typeface="Times New Roman" panose="02020603050405020304" pitchFamily="18" charset="0"/>
              </a:rPr>
              <a:t> </a:t>
            </a:r>
            <a:r>
              <a:rPr lang="vi-VN" dirty="0">
                <a:ea typeface="Times New Roman" panose="02020603050405020304" pitchFamily="18" charset="0"/>
              </a:rPr>
              <a:t>học</a:t>
            </a:r>
            <a:r>
              <a:rPr lang="vi-VN" spc="-25" dirty="0">
                <a:ea typeface="Times New Roman" panose="02020603050405020304" pitchFamily="18" charset="0"/>
              </a:rPr>
              <a:t> </a:t>
            </a:r>
            <a:r>
              <a:rPr lang="vi-VN" dirty="0">
                <a:ea typeface="Times New Roman" panose="02020603050405020304" pitchFamily="18" charset="0"/>
              </a:rPr>
              <a:t>và</a:t>
            </a:r>
            <a:r>
              <a:rPr lang="vi-VN" spc="-30" dirty="0">
                <a:ea typeface="Times New Roman" panose="02020603050405020304" pitchFamily="18" charset="0"/>
              </a:rPr>
              <a:t> </a:t>
            </a:r>
            <a:r>
              <a:rPr lang="vi-VN" spc="-15" dirty="0">
                <a:ea typeface="Times New Roman" panose="02020603050405020304" pitchFamily="18" charset="0"/>
              </a:rPr>
              <a:t>trong</a:t>
            </a:r>
            <a:r>
              <a:rPr lang="vi-VN" spc="-25" dirty="0">
                <a:ea typeface="Times New Roman" panose="02020603050405020304" pitchFamily="18" charset="0"/>
              </a:rPr>
              <a:t> </a:t>
            </a:r>
            <a:r>
              <a:rPr lang="vi-VN" dirty="0">
                <a:ea typeface="Times New Roman" panose="02020603050405020304" pitchFamily="18" charset="0"/>
              </a:rPr>
              <a:t>cả</a:t>
            </a:r>
            <a:r>
              <a:rPr lang="vi-VN" spc="-30" dirty="0">
                <a:ea typeface="Times New Roman" panose="02020603050405020304" pitchFamily="18" charset="0"/>
              </a:rPr>
              <a:t> </a:t>
            </a:r>
            <a:r>
              <a:rPr lang="vi-VN" spc="-10" dirty="0">
                <a:ea typeface="Times New Roman" panose="02020603050405020304" pitchFamily="18" charset="0"/>
              </a:rPr>
              <a:t>quá</a:t>
            </a:r>
            <a:r>
              <a:rPr lang="vi-VN" spc="-30" dirty="0">
                <a:ea typeface="Times New Roman" panose="02020603050405020304" pitchFamily="18" charset="0"/>
              </a:rPr>
              <a:t> </a:t>
            </a:r>
            <a:r>
              <a:rPr lang="vi-VN" spc="-15" dirty="0">
                <a:ea typeface="Times New Roman" panose="02020603050405020304" pitchFamily="18" charset="0"/>
              </a:rPr>
              <a:t>trình</a:t>
            </a:r>
            <a:r>
              <a:rPr lang="vi-VN" spc="-30" dirty="0">
                <a:ea typeface="Times New Roman" panose="02020603050405020304" pitchFamily="18" charset="0"/>
              </a:rPr>
              <a:t> </a:t>
            </a:r>
            <a:r>
              <a:rPr lang="vi-VN" dirty="0">
                <a:ea typeface="Times New Roman" panose="02020603050405020304" pitchFamily="18" charset="0"/>
              </a:rPr>
              <a:t>học</a:t>
            </a:r>
            <a:r>
              <a:rPr lang="vi-VN" spc="-30" dirty="0">
                <a:ea typeface="Times New Roman" panose="02020603050405020304" pitchFamily="18" charset="0"/>
              </a:rPr>
              <a:t> </a:t>
            </a:r>
            <a:r>
              <a:rPr lang="vi-VN" spc="-15" dirty="0">
                <a:ea typeface="Times New Roman" panose="02020603050405020304" pitchFamily="18" charset="0"/>
              </a:rPr>
              <a:t>tập.</a:t>
            </a:r>
            <a:endParaRPr lang="vi-VN" dirty="0">
              <a:ea typeface="Times New Roman" panose="02020603050405020304" pitchFamily="18" charset="0"/>
            </a:endParaRPr>
          </a:p>
          <a:p>
            <a:pPr marL="165735" marR="163830" indent="359410" algn="just">
              <a:lnSpc>
                <a:spcPct val="115000"/>
              </a:lnSpc>
              <a:spcBef>
                <a:spcPts val="595"/>
              </a:spcBef>
              <a:spcAft>
                <a:spcPts val="0"/>
              </a:spcAft>
            </a:pPr>
            <a:r>
              <a:rPr lang="vi-VN" dirty="0">
                <a:solidFill>
                  <a:schemeClr val="accent1"/>
                </a:solidFill>
                <a:ea typeface="Times New Roman" panose="02020603050405020304" pitchFamily="18" charset="0"/>
              </a:rPr>
              <a:t>Việc đánh giá thường xuyên do giáo viên phụ trách môn học tổ chức</a:t>
            </a:r>
            <a:r>
              <a:rPr lang="vi-VN" dirty="0">
                <a:ea typeface="Times New Roman" panose="02020603050405020304" pitchFamily="18" charset="0"/>
              </a:rPr>
              <a:t>, kết hợp đánh giá của giáo viên, của cha mẹ học sinh, của bản thân học sinh được đánh giá và của các học sinh khác.</a:t>
            </a:r>
          </a:p>
          <a:p>
            <a:pPr marL="165735" marR="165100" indent="359410" algn="just">
              <a:lnSpc>
                <a:spcPct val="115000"/>
              </a:lnSpc>
              <a:spcBef>
                <a:spcPts val="605"/>
              </a:spcBef>
              <a:spcAft>
                <a:spcPts val="0"/>
              </a:spcAft>
            </a:pPr>
            <a:r>
              <a:rPr lang="vi-VN" dirty="0">
                <a:solidFill>
                  <a:schemeClr val="accent1"/>
                </a:solidFill>
                <a:ea typeface="Times New Roman" panose="02020603050405020304" pitchFamily="18" charset="0"/>
              </a:rPr>
              <a:t>Việc đánh giá định kì do cơ sở giáo dục tổ chức</a:t>
            </a:r>
            <a:r>
              <a:rPr lang="vi-VN" dirty="0">
                <a:ea typeface="Times New Roman" panose="02020603050405020304" pitchFamily="18" charset="0"/>
              </a:rPr>
              <a:t> để phục vụ công tác quản lí các hoạt động dạy học, bảo đảm chất lượng ở cơ sở giáo dục và phục vụ phát triển chương</a:t>
            </a:r>
            <a:r>
              <a:rPr lang="vi-VN" spc="-45" dirty="0">
                <a:ea typeface="Times New Roman" panose="02020603050405020304" pitchFamily="18" charset="0"/>
              </a:rPr>
              <a:t> </a:t>
            </a:r>
            <a:r>
              <a:rPr lang="vi-VN" dirty="0">
                <a:ea typeface="Times New Roman" panose="02020603050405020304" pitchFamily="18" charset="0"/>
              </a:rPr>
              <a:t>trình.</a:t>
            </a:r>
          </a:p>
          <a:p>
            <a:pPr marL="165735" marR="163195" indent="359410" algn="just">
              <a:lnSpc>
                <a:spcPct val="115000"/>
              </a:lnSpc>
              <a:spcBef>
                <a:spcPts val="595"/>
              </a:spcBef>
              <a:spcAft>
                <a:spcPts val="0"/>
              </a:spcAft>
            </a:pPr>
            <a:r>
              <a:rPr lang="vi-VN" dirty="0">
                <a:ea typeface="Times New Roman" panose="02020603050405020304" pitchFamily="18" charset="0"/>
              </a:rPr>
              <a:t>Việc đánh giá trên diện rộng ở cấp quốc gia, cấp địa phương do tổ chức khảo thí </a:t>
            </a:r>
            <a:r>
              <a:rPr lang="vi-VN" dirty="0" smtClean="0">
                <a:ea typeface="Times New Roman" panose="02020603050405020304" pitchFamily="18" charset="0"/>
              </a:rPr>
              <a:t>...</a:t>
            </a:r>
            <a:endParaRPr lang="vi-VN" dirty="0">
              <a:ea typeface="Times New Roman" panose="02020603050405020304" pitchFamily="18" charset="0"/>
            </a:endParaRPr>
          </a:p>
          <a:p>
            <a:pPr marL="165735" marR="163195" indent="359410" algn="just">
              <a:lnSpc>
                <a:spcPct val="115000"/>
              </a:lnSpc>
              <a:spcBef>
                <a:spcPts val="605"/>
              </a:spcBef>
              <a:spcAft>
                <a:spcPts val="0"/>
              </a:spcAft>
            </a:pPr>
            <a:r>
              <a:rPr lang="vi-VN" dirty="0">
                <a:ea typeface="Times New Roman" panose="02020603050405020304" pitchFamily="18" charset="0"/>
              </a:rPr>
              <a:t>Phương thức đánh giá </a:t>
            </a:r>
            <a:r>
              <a:rPr lang="vi-VN" dirty="0" smtClean="0">
                <a:ea typeface="Times New Roman" panose="02020603050405020304" pitchFamily="18" charset="0"/>
              </a:rPr>
              <a:t>.....</a:t>
            </a:r>
            <a:endParaRPr lang="vi-VN" dirty="0">
              <a:ea typeface="Times New Roman" panose="02020603050405020304" pitchFamily="18" charset="0"/>
            </a:endParaRPr>
          </a:p>
          <a:p>
            <a:pPr marL="165735" marR="163830" indent="359410" algn="just">
              <a:lnSpc>
                <a:spcPct val="115000"/>
              </a:lnSpc>
              <a:spcBef>
                <a:spcPts val="590"/>
              </a:spcBef>
              <a:spcAft>
                <a:spcPts val="0"/>
              </a:spcAft>
            </a:pPr>
            <a:r>
              <a:rPr lang="vi-VN" dirty="0">
                <a:ea typeface="Times New Roman" panose="02020603050405020304" pitchFamily="18" charset="0"/>
              </a:rPr>
              <a:t>Nghiên cứu từng bước áp dụng các thành tựu của khoa học </a:t>
            </a:r>
            <a:r>
              <a:rPr lang="vi-VN" dirty="0" smtClean="0">
                <a:ea typeface="Times New Roman" panose="02020603050405020304" pitchFamily="18" charset="0"/>
              </a:rPr>
              <a:t>... </a:t>
            </a:r>
            <a:r>
              <a:rPr lang="vi-VN" dirty="0" smtClean="0">
                <a:solidFill>
                  <a:schemeClr val="accent1"/>
                </a:solidFill>
                <a:ea typeface="Times New Roman" panose="02020603050405020304" pitchFamily="18" charset="0"/>
              </a:rPr>
              <a:t>sử </a:t>
            </a:r>
            <a:r>
              <a:rPr lang="vi-VN" dirty="0">
                <a:solidFill>
                  <a:schemeClr val="accent1"/>
                </a:solidFill>
                <a:ea typeface="Times New Roman" panose="02020603050405020304" pitchFamily="18" charset="0"/>
              </a:rPr>
              <a:t>dụng kết quả đánh giá trên diện rộng làm công cụ kiểm soát chất lượng đánh giá ở cơ sở giáo</a:t>
            </a:r>
            <a:r>
              <a:rPr lang="vi-VN" spc="-85" dirty="0">
                <a:solidFill>
                  <a:schemeClr val="accent1"/>
                </a:solidFill>
                <a:ea typeface="Times New Roman" panose="02020603050405020304" pitchFamily="18" charset="0"/>
              </a:rPr>
              <a:t> </a:t>
            </a:r>
            <a:r>
              <a:rPr lang="vi-VN" dirty="0">
                <a:solidFill>
                  <a:schemeClr val="accent1"/>
                </a:solidFill>
                <a:ea typeface="Times New Roman" panose="02020603050405020304" pitchFamily="18" charset="0"/>
              </a:rPr>
              <a:t>dục</a:t>
            </a:r>
            <a:r>
              <a:rPr lang="vi-VN" dirty="0">
                <a:ea typeface="Times New Roman" panose="02020603050405020304" pitchFamily="18" charset="0"/>
              </a:rPr>
              <a:t>.</a:t>
            </a:r>
          </a:p>
        </p:txBody>
      </p:sp>
    </p:spTree>
    <p:extLst>
      <p:ext uri="{BB962C8B-B14F-4D97-AF65-F5344CB8AC3E}">
        <p14:creationId xmlns:p14="http://schemas.microsoft.com/office/powerpoint/2010/main" val="1337908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down)">
                                      <p:cBhvr>
                                        <p:cTn id="7" dur="500"/>
                                        <p:tgtEl>
                                          <p:spTgt spid="4">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wipe(down)">
                                      <p:cBhvr>
                                        <p:cTn id="10" dur="500"/>
                                        <p:tgtEl>
                                          <p:spTgt spid="4">
                                            <p:txEl>
                                              <p:pRg st="1" end="1"/>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Effect transition="in" filter="wipe(down)">
                                      <p:cBhvr>
                                        <p:cTn id="13" dur="500"/>
                                        <p:tgtEl>
                                          <p:spTgt spid="4">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nodeType="clickEffect">
                                  <p:stCondLst>
                                    <p:cond delay="0"/>
                                  </p:stCondLst>
                                  <p:childTnLst>
                                    <p:set>
                                      <p:cBhvr>
                                        <p:cTn id="17" dur="1" fill="hold">
                                          <p:stCondLst>
                                            <p:cond delay="0"/>
                                          </p:stCondLst>
                                        </p:cTn>
                                        <p:tgtEl>
                                          <p:spTgt spid="4">
                                            <p:txEl>
                                              <p:pRg st="3" end="3"/>
                                            </p:txEl>
                                          </p:spTgt>
                                        </p:tgtEl>
                                        <p:attrNameLst>
                                          <p:attrName>style.visibility</p:attrName>
                                        </p:attrNameLst>
                                      </p:cBhvr>
                                      <p:to>
                                        <p:strVal val="visible"/>
                                      </p:to>
                                    </p:set>
                                    <p:animEffect transition="in" filter="wipe(down)">
                                      <p:cBhvr>
                                        <p:cTn id="18" dur="500"/>
                                        <p:tgtEl>
                                          <p:spTgt spid="4">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Effect transition="in" filter="wipe(down)">
                                      <p:cBhvr>
                                        <p:cTn id="23" dur="500"/>
                                        <p:tgtEl>
                                          <p:spTgt spid="4">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nodeType="clickEffect">
                                  <p:stCondLst>
                                    <p:cond delay="0"/>
                                  </p:stCondLst>
                                  <p:childTnLst>
                                    <p:set>
                                      <p:cBhvr>
                                        <p:cTn id="27" dur="1" fill="hold">
                                          <p:stCondLst>
                                            <p:cond delay="0"/>
                                          </p:stCondLst>
                                        </p:cTn>
                                        <p:tgtEl>
                                          <p:spTgt spid="4">
                                            <p:txEl>
                                              <p:pRg st="5" end="5"/>
                                            </p:txEl>
                                          </p:spTgt>
                                        </p:tgtEl>
                                        <p:attrNameLst>
                                          <p:attrName>style.visibility</p:attrName>
                                        </p:attrNameLst>
                                      </p:cBhvr>
                                      <p:to>
                                        <p:strVal val="visible"/>
                                      </p:to>
                                    </p:set>
                                    <p:animEffect transition="in" filter="wipe(down)">
                                      <p:cBhvr>
                                        <p:cTn id="28" dur="500"/>
                                        <p:tgtEl>
                                          <p:spTgt spid="4">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nodeType="clickEffect">
                                  <p:stCondLst>
                                    <p:cond delay="0"/>
                                  </p:stCondLst>
                                  <p:childTnLst>
                                    <p:set>
                                      <p:cBhvr>
                                        <p:cTn id="32" dur="1" fill="hold">
                                          <p:stCondLst>
                                            <p:cond delay="0"/>
                                          </p:stCondLst>
                                        </p:cTn>
                                        <p:tgtEl>
                                          <p:spTgt spid="4">
                                            <p:txEl>
                                              <p:pRg st="6" end="6"/>
                                            </p:txEl>
                                          </p:spTgt>
                                        </p:tgtEl>
                                        <p:attrNameLst>
                                          <p:attrName>style.visibility</p:attrName>
                                        </p:attrNameLst>
                                      </p:cBhvr>
                                      <p:to>
                                        <p:strVal val="visible"/>
                                      </p:to>
                                    </p:set>
                                    <p:animEffect transition="in" filter="wipe(down)">
                                      <p:cBhvr>
                                        <p:cTn id="33" dur="500"/>
                                        <p:tgtEl>
                                          <p:spTgt spid="4">
                                            <p:txEl>
                                              <p:pRg st="6" end="6"/>
                                            </p:txEl>
                                          </p:spTgt>
                                        </p:tgtEl>
                                      </p:cBhvr>
                                    </p:animEffect>
                                  </p:childTnLst>
                                </p:cTn>
                              </p:par>
                              <p:par>
                                <p:cTn id="34" presetID="22" presetClass="entr" presetSubtype="4" fill="hold" nodeType="withEffect">
                                  <p:stCondLst>
                                    <p:cond delay="0"/>
                                  </p:stCondLst>
                                  <p:childTnLst>
                                    <p:set>
                                      <p:cBhvr>
                                        <p:cTn id="35" dur="1" fill="hold">
                                          <p:stCondLst>
                                            <p:cond delay="0"/>
                                          </p:stCondLst>
                                        </p:cTn>
                                        <p:tgtEl>
                                          <p:spTgt spid="4">
                                            <p:txEl>
                                              <p:pRg st="7" end="7"/>
                                            </p:txEl>
                                          </p:spTgt>
                                        </p:tgtEl>
                                        <p:attrNameLst>
                                          <p:attrName>style.visibility</p:attrName>
                                        </p:attrNameLst>
                                      </p:cBhvr>
                                      <p:to>
                                        <p:strVal val="visible"/>
                                      </p:to>
                                    </p:set>
                                    <p:animEffect transition="in" filter="wipe(down)">
                                      <p:cBhvr>
                                        <p:cTn id="36" dur="500"/>
                                        <p:tgtEl>
                                          <p:spTgt spid="4">
                                            <p:txEl>
                                              <p:pRg st="7" end="7"/>
                                            </p:txEl>
                                          </p:spTgt>
                                        </p:tgtEl>
                                      </p:cBhvr>
                                    </p:animEffect>
                                  </p:childTnLst>
                                </p:cTn>
                              </p:par>
                              <p:par>
                                <p:cTn id="37" presetID="22" presetClass="entr" presetSubtype="4" fill="hold" nodeType="with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animEffect transition="in" filter="wipe(down)">
                                      <p:cBhvr>
                                        <p:cTn id="39"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52400"/>
            <a:ext cx="8382000" cy="480131"/>
          </a:xfrm>
          <a:prstGeom prst="rect">
            <a:avLst/>
          </a:prstGeom>
        </p:spPr>
        <p:txBody>
          <a:bodyPr wrap="square">
            <a:spAutoFit/>
          </a:bodyPr>
          <a:lstStyle/>
          <a:p>
            <a:pPr marL="0" lvl="1" algn="ctr" defTabSz="1111250">
              <a:lnSpc>
                <a:spcPct val="90000"/>
              </a:lnSpc>
              <a:defRPr/>
            </a:pPr>
            <a:r>
              <a:rPr lang="en-US" sz="2800" b="1" dirty="0" smtClean="0">
                <a:solidFill>
                  <a:srgbClr val="FF0000"/>
                </a:solidFill>
                <a:latin typeface="Times New Roman" panose="02020603050405020304" pitchFamily="18" charset="0"/>
                <a:cs typeface="Times New Roman" panose="02020603050405020304" pitchFamily="18" charset="0"/>
              </a:rPr>
              <a:t>CHƯƠNG TRÌNH TỔNG THỂ</a:t>
            </a:r>
            <a:endParaRPr lang="en-US" sz="2800" b="1" dirty="0">
              <a:solidFill>
                <a:srgbClr val="FF0000"/>
              </a:solidFill>
              <a:latin typeface="Times New Roman" panose="02020603050405020304" pitchFamily="18" charset="0"/>
              <a:cs typeface="Times New Roman" panose="02020603050405020304" pitchFamily="18" charset="0"/>
            </a:endParaRPr>
          </a:p>
        </p:txBody>
      </p:sp>
      <p:sp>
        <p:nvSpPr>
          <p:cNvPr id="10" name="Rectangle 9"/>
          <p:cNvSpPr/>
          <p:nvPr/>
        </p:nvSpPr>
        <p:spPr>
          <a:xfrm>
            <a:off x="0" y="924671"/>
            <a:ext cx="9144000" cy="5628529"/>
          </a:xfrm>
          <a:prstGeom prst="rect">
            <a:avLst/>
          </a:prstGeom>
        </p:spPr>
        <p:txBody>
          <a:bodyPr wrap="square">
            <a:spAutoFit/>
          </a:bodyPr>
          <a:lstStyle/>
          <a:p>
            <a:pPr algn="just">
              <a:lnSpc>
                <a:spcPct val="107000"/>
              </a:lnSpc>
              <a:spcAft>
                <a:spcPts val="800"/>
              </a:spcAft>
            </a:pPr>
            <a:r>
              <a:rPr lang="vi-VN" sz="2400" dirty="0" smtClean="0">
                <a:solidFill>
                  <a:srgbClr val="FF0000"/>
                </a:solidFill>
                <a:ea typeface="Arial" panose="020B0604020202020204" pitchFamily="34" charset="0"/>
                <a:cs typeface="Times New Roman" panose="02020603050405020304" pitchFamily="18" charset="0"/>
              </a:rPr>
              <a:t>    1</a:t>
            </a:r>
            <a:r>
              <a:rPr lang="vi-VN" sz="2400" dirty="0">
                <a:solidFill>
                  <a:srgbClr val="FF0000"/>
                </a:solidFill>
                <a:ea typeface="Arial" panose="020B0604020202020204" pitchFamily="34" charset="0"/>
                <a:cs typeface="Times New Roman" panose="02020603050405020304" pitchFamily="18" charset="0"/>
              </a:rPr>
              <a:t>. QUAN ĐIỂM XÂY DỰNG CHƯƠNG TRÌNH GIÁO DỤC PHỔ THÔNG</a:t>
            </a:r>
          </a:p>
          <a:p>
            <a:pPr algn="just">
              <a:lnSpc>
                <a:spcPct val="107000"/>
              </a:lnSpc>
              <a:spcAft>
                <a:spcPts val="800"/>
              </a:spcAft>
            </a:pPr>
            <a:r>
              <a:rPr lang="vi-VN" sz="2400" dirty="0" smtClean="0">
                <a:solidFill>
                  <a:srgbClr val="FF0000"/>
                </a:solidFill>
                <a:ea typeface="Arial" panose="020B0604020202020204" pitchFamily="34" charset="0"/>
                <a:cs typeface="Times New Roman" panose="02020603050405020304" pitchFamily="18" charset="0"/>
              </a:rPr>
              <a:t>    2</a:t>
            </a:r>
            <a:r>
              <a:rPr lang="vi-VN" sz="2400" dirty="0">
                <a:solidFill>
                  <a:srgbClr val="FF0000"/>
                </a:solidFill>
                <a:ea typeface="Arial" panose="020B0604020202020204" pitchFamily="34" charset="0"/>
                <a:cs typeface="Times New Roman" panose="02020603050405020304" pitchFamily="18" charset="0"/>
              </a:rPr>
              <a:t>. MỤC TIÊU CHƯƠNG TRÌNH GIÁO DỤC PHỔ THÔNG</a:t>
            </a:r>
          </a:p>
          <a:p>
            <a:pPr algn="just">
              <a:lnSpc>
                <a:spcPct val="107000"/>
              </a:lnSpc>
              <a:spcAft>
                <a:spcPts val="800"/>
              </a:spcAft>
            </a:pPr>
            <a:r>
              <a:rPr lang="vi-VN" sz="2400" dirty="0" smtClean="0">
                <a:solidFill>
                  <a:srgbClr val="FF0000"/>
                </a:solidFill>
                <a:ea typeface="Arial" panose="020B0604020202020204" pitchFamily="34" charset="0"/>
                <a:cs typeface="Times New Roman" panose="02020603050405020304" pitchFamily="18" charset="0"/>
              </a:rPr>
              <a:t>    3</a:t>
            </a:r>
            <a:r>
              <a:rPr lang="vi-VN" sz="2400" dirty="0">
                <a:solidFill>
                  <a:srgbClr val="FF0000"/>
                </a:solidFill>
                <a:ea typeface="Arial" panose="020B0604020202020204" pitchFamily="34" charset="0"/>
                <a:cs typeface="Times New Roman" panose="02020603050405020304" pitchFamily="18" charset="0"/>
              </a:rPr>
              <a:t>. YÊU CẦU CẦN ĐẠT VỀ PHẨM CHẤT VÀ NĂNG LỰC </a:t>
            </a:r>
          </a:p>
          <a:p>
            <a:pPr algn="just">
              <a:lnSpc>
                <a:spcPct val="107000"/>
              </a:lnSpc>
              <a:spcAft>
                <a:spcPts val="800"/>
              </a:spcAft>
            </a:pPr>
            <a:r>
              <a:rPr lang="vi-VN" sz="2400" dirty="0" smtClean="0">
                <a:solidFill>
                  <a:srgbClr val="FF0000"/>
                </a:solidFill>
                <a:ea typeface="Arial" panose="020B0604020202020204" pitchFamily="34" charset="0"/>
                <a:cs typeface="Times New Roman" panose="02020603050405020304" pitchFamily="18" charset="0"/>
              </a:rPr>
              <a:t>    4</a:t>
            </a:r>
            <a:r>
              <a:rPr lang="vi-VN" sz="2400" dirty="0">
                <a:solidFill>
                  <a:srgbClr val="FF0000"/>
                </a:solidFill>
                <a:ea typeface="Arial" panose="020B0604020202020204" pitchFamily="34" charset="0"/>
                <a:cs typeface="Times New Roman" panose="02020603050405020304" pitchFamily="18" charset="0"/>
              </a:rPr>
              <a:t>. KẾ HOẠCH GIÁO DỤC</a:t>
            </a:r>
          </a:p>
          <a:p>
            <a:pPr algn="just">
              <a:lnSpc>
                <a:spcPct val="107000"/>
              </a:lnSpc>
              <a:spcAft>
                <a:spcPts val="800"/>
              </a:spcAft>
            </a:pPr>
            <a:r>
              <a:rPr lang="vi-VN" sz="2400" dirty="0" smtClean="0">
                <a:solidFill>
                  <a:srgbClr val="FF0000"/>
                </a:solidFill>
                <a:ea typeface="Arial" panose="020B0604020202020204" pitchFamily="34" charset="0"/>
                <a:cs typeface="Times New Roman" panose="02020603050405020304" pitchFamily="18" charset="0"/>
              </a:rPr>
              <a:t>    5</a:t>
            </a:r>
            <a:r>
              <a:rPr lang="vi-VN" sz="2400" dirty="0">
                <a:solidFill>
                  <a:srgbClr val="FF0000"/>
                </a:solidFill>
                <a:ea typeface="Arial" panose="020B0604020202020204" pitchFamily="34" charset="0"/>
                <a:cs typeface="Times New Roman" panose="02020603050405020304" pitchFamily="18" charset="0"/>
              </a:rPr>
              <a:t>. ĐỊNH HƯỚNG VỀ NỘI DUNG GIÁO DỤC</a:t>
            </a:r>
          </a:p>
          <a:p>
            <a:pPr algn="just">
              <a:lnSpc>
                <a:spcPct val="107000"/>
              </a:lnSpc>
              <a:spcAft>
                <a:spcPts val="800"/>
              </a:spcAft>
            </a:pPr>
            <a:r>
              <a:rPr lang="vi-VN" sz="2400" dirty="0" smtClean="0">
                <a:ea typeface="Arial" panose="020B0604020202020204" pitchFamily="34" charset="0"/>
                <a:cs typeface="Times New Roman" panose="02020603050405020304" pitchFamily="18" charset="0"/>
              </a:rPr>
              <a:t>    </a:t>
            </a:r>
            <a:r>
              <a:rPr lang="vi-VN" sz="2400" dirty="0" smtClean="0">
                <a:solidFill>
                  <a:srgbClr val="FF0000"/>
                </a:solidFill>
                <a:ea typeface="Arial" panose="020B0604020202020204" pitchFamily="34" charset="0"/>
                <a:cs typeface="Times New Roman" panose="02020603050405020304" pitchFamily="18" charset="0"/>
              </a:rPr>
              <a:t>6</a:t>
            </a:r>
            <a:r>
              <a:rPr lang="vi-VN" sz="2400" dirty="0">
                <a:solidFill>
                  <a:srgbClr val="FF0000"/>
                </a:solidFill>
                <a:ea typeface="Arial" panose="020B0604020202020204" pitchFamily="34" charset="0"/>
                <a:cs typeface="Times New Roman" panose="02020603050405020304" pitchFamily="18" charset="0"/>
              </a:rPr>
              <a:t>. ĐỊNH HƯỚNG VỀ PHƯƠNG PHÁP GIÁO DỤC VÀ ĐÁNH GIÁ KẾT QUẢ GIÁO DỤC</a:t>
            </a:r>
          </a:p>
          <a:p>
            <a:pPr algn="just">
              <a:lnSpc>
                <a:spcPct val="107000"/>
              </a:lnSpc>
              <a:spcAft>
                <a:spcPts val="800"/>
              </a:spcAft>
            </a:pPr>
            <a:r>
              <a:rPr lang="vi-VN" sz="2400" dirty="0" smtClean="0">
                <a:ea typeface="Arial" panose="020B0604020202020204" pitchFamily="34" charset="0"/>
                <a:cs typeface="Times New Roman" panose="02020603050405020304" pitchFamily="18" charset="0"/>
              </a:rPr>
              <a:t>    7</a:t>
            </a:r>
            <a:r>
              <a:rPr lang="vi-VN" sz="2400" dirty="0">
                <a:ea typeface="Arial" panose="020B0604020202020204" pitchFamily="34" charset="0"/>
                <a:cs typeface="Times New Roman" panose="02020603050405020304" pitchFamily="18" charset="0"/>
              </a:rPr>
              <a:t>. ĐIỀU KIỆN THỰC HIỆN CHƯƠNG TRÌNH GIÁO DỤC PHỔ THÔNG</a:t>
            </a:r>
          </a:p>
          <a:p>
            <a:pPr algn="just">
              <a:lnSpc>
                <a:spcPct val="107000"/>
              </a:lnSpc>
              <a:spcAft>
                <a:spcPts val="800"/>
              </a:spcAft>
            </a:pPr>
            <a:r>
              <a:rPr lang="vi-VN" sz="2400" dirty="0" smtClean="0">
                <a:ea typeface="Arial" panose="020B0604020202020204" pitchFamily="34" charset="0"/>
                <a:cs typeface="Times New Roman" panose="02020603050405020304" pitchFamily="18" charset="0"/>
              </a:rPr>
              <a:t>    8</a:t>
            </a:r>
            <a:r>
              <a:rPr lang="vi-VN" sz="2400" dirty="0">
                <a:ea typeface="Arial" panose="020B0604020202020204" pitchFamily="34" charset="0"/>
                <a:cs typeface="Times New Roman" panose="02020603050405020304" pitchFamily="18" charset="0"/>
              </a:rPr>
              <a:t>. PHÁT TRIỂN CHƯƠNG TRÌNH GIÁO DỤC PHỔ THÔNG</a:t>
            </a:r>
          </a:p>
          <a:p>
            <a:pPr algn="just">
              <a:lnSpc>
                <a:spcPct val="107000"/>
              </a:lnSpc>
              <a:spcAft>
                <a:spcPts val="800"/>
              </a:spcAft>
            </a:pPr>
            <a:r>
              <a:rPr lang="vi-VN" sz="2400" dirty="0" smtClean="0">
                <a:ea typeface="Arial" panose="020B0604020202020204" pitchFamily="34" charset="0"/>
                <a:cs typeface="Times New Roman" panose="02020603050405020304" pitchFamily="18" charset="0"/>
              </a:rPr>
              <a:t>    9</a:t>
            </a:r>
            <a:r>
              <a:rPr lang="vi-VN" sz="2400" dirty="0">
                <a:ea typeface="Arial" panose="020B0604020202020204" pitchFamily="34" charset="0"/>
                <a:cs typeface="Times New Roman" panose="02020603050405020304" pitchFamily="18" charset="0"/>
              </a:rPr>
              <a:t>. GIẢI THÍCH CHƯƠNG TRÌNH</a:t>
            </a:r>
          </a:p>
        </p:txBody>
      </p:sp>
    </p:spTree>
    <p:extLst>
      <p:ext uri="{BB962C8B-B14F-4D97-AF65-F5344CB8AC3E}">
        <p14:creationId xmlns:p14="http://schemas.microsoft.com/office/powerpoint/2010/main" val="203695702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152400"/>
            <a:ext cx="8382000" cy="480131"/>
          </a:xfrm>
          <a:prstGeom prst="rect">
            <a:avLst/>
          </a:prstGeom>
        </p:spPr>
        <p:txBody>
          <a:bodyPr wrap="square">
            <a:spAutoFit/>
          </a:bodyPr>
          <a:lstStyle/>
          <a:p>
            <a:pPr marL="0" lvl="1" algn="ctr" defTabSz="1111250">
              <a:lnSpc>
                <a:spcPct val="90000"/>
              </a:lnSpc>
              <a:defRPr/>
            </a:pPr>
            <a:r>
              <a:rPr lang="en-US" sz="2800" b="1" dirty="0" smtClean="0">
                <a:solidFill>
                  <a:srgbClr val="FF0000"/>
                </a:solidFill>
                <a:latin typeface="Times New Roman" panose="02020603050405020304" pitchFamily="18" charset="0"/>
                <a:cs typeface="Times New Roman" panose="02020603050405020304" pitchFamily="18" charset="0"/>
              </a:rPr>
              <a:t>CHƯƠNG TRÌNH MÔN HỌC</a:t>
            </a:r>
            <a:endParaRPr lang="en-US" sz="2800" b="1" dirty="0">
              <a:solidFill>
                <a:srgbClr val="FF0000"/>
              </a:solidFill>
              <a:latin typeface="Times New Roman" panose="02020603050405020304" pitchFamily="18" charset="0"/>
              <a:cs typeface="Times New Roman" panose="02020603050405020304" pitchFamily="18" charset="0"/>
            </a:endParaRPr>
          </a:p>
        </p:txBody>
      </p:sp>
      <p:sp>
        <p:nvSpPr>
          <p:cNvPr id="2" name="Rectangle 1"/>
          <p:cNvSpPr/>
          <p:nvPr/>
        </p:nvSpPr>
        <p:spPr>
          <a:xfrm>
            <a:off x="0" y="609600"/>
            <a:ext cx="9144000" cy="5773888"/>
          </a:xfrm>
          <a:prstGeom prst="rect">
            <a:avLst/>
          </a:prstGeom>
        </p:spPr>
        <p:txBody>
          <a:bodyPr wrap="square">
            <a:spAutoFit/>
          </a:bodyPr>
          <a:lstStyle/>
          <a:p>
            <a:pPr marR="163830" lvl="0" algn="just">
              <a:lnSpc>
                <a:spcPct val="115000"/>
              </a:lnSpc>
              <a:spcBef>
                <a:spcPts val="605"/>
              </a:spcBef>
              <a:spcAft>
                <a:spcPts val="0"/>
              </a:spcAft>
              <a:buSzPts val="1400"/>
              <a:tabLst>
                <a:tab pos="723900" algn="l"/>
              </a:tabLst>
            </a:pPr>
            <a:r>
              <a:rPr lang="vi-VN" sz="2800" dirty="0" smtClean="0">
                <a:ea typeface="Times New Roman" panose="02020603050405020304" pitchFamily="18" charset="0"/>
              </a:rPr>
              <a:t>    Chương </a:t>
            </a:r>
            <a:r>
              <a:rPr lang="vi-VN" sz="2800" dirty="0">
                <a:ea typeface="Times New Roman" panose="02020603050405020304" pitchFamily="18" charset="0"/>
              </a:rPr>
              <a:t>trình môn học và hoạt động giáo </a:t>
            </a:r>
            <a:r>
              <a:rPr lang="vi-VN" sz="2800" dirty="0" smtClean="0">
                <a:ea typeface="Times New Roman" panose="02020603050405020304" pitchFamily="18" charset="0"/>
              </a:rPr>
              <a:t>dục là:</a:t>
            </a:r>
          </a:p>
          <a:p>
            <a:pPr marR="163830" lvl="0" algn="just">
              <a:lnSpc>
                <a:spcPct val="115000"/>
              </a:lnSpc>
              <a:spcBef>
                <a:spcPts val="605"/>
              </a:spcBef>
              <a:spcAft>
                <a:spcPts val="0"/>
              </a:spcAft>
              <a:buSzPts val="1400"/>
              <a:tabLst>
                <a:tab pos="723900" algn="l"/>
              </a:tabLst>
            </a:pPr>
            <a:r>
              <a:rPr lang="vi-VN" sz="2800" dirty="0" smtClean="0">
                <a:ea typeface="Times New Roman" panose="02020603050405020304" pitchFamily="18" charset="0"/>
              </a:rPr>
              <a:t>    Văn </a:t>
            </a:r>
            <a:r>
              <a:rPr lang="vi-VN" sz="2800" dirty="0">
                <a:ea typeface="Times New Roman" panose="02020603050405020304" pitchFamily="18" charset="0"/>
              </a:rPr>
              <a:t>bản xác định vị trí, vai trò môn học và hoạt động giáo dục trong thực hiện mục tiêu giáo dục phổ thông, </a:t>
            </a:r>
            <a:endParaRPr lang="vi-VN" sz="2800" dirty="0" smtClean="0">
              <a:ea typeface="Times New Roman" panose="02020603050405020304" pitchFamily="18" charset="0"/>
            </a:endParaRPr>
          </a:p>
          <a:p>
            <a:pPr marR="163830" lvl="0" algn="just">
              <a:lnSpc>
                <a:spcPct val="115000"/>
              </a:lnSpc>
              <a:spcBef>
                <a:spcPts val="605"/>
              </a:spcBef>
              <a:spcAft>
                <a:spcPts val="0"/>
              </a:spcAft>
              <a:buSzPts val="1400"/>
              <a:tabLst>
                <a:tab pos="723900" algn="l"/>
              </a:tabLst>
            </a:pPr>
            <a:r>
              <a:rPr lang="vi-VN" sz="2800" dirty="0" smtClean="0">
                <a:ea typeface="Times New Roman" panose="02020603050405020304" pitchFamily="18" charset="0"/>
              </a:rPr>
              <a:t>    Văn </a:t>
            </a:r>
            <a:r>
              <a:rPr lang="vi-VN" sz="2800" dirty="0">
                <a:ea typeface="Times New Roman" panose="02020603050405020304" pitchFamily="18" charset="0"/>
              </a:rPr>
              <a:t>bản xác định </a:t>
            </a:r>
            <a:r>
              <a:rPr lang="vi-VN" sz="2800" dirty="0" smtClean="0">
                <a:ea typeface="Times New Roman" panose="02020603050405020304" pitchFamily="18" charset="0"/>
              </a:rPr>
              <a:t>mục </a:t>
            </a:r>
            <a:r>
              <a:rPr lang="vi-VN" sz="2800" dirty="0">
                <a:ea typeface="Times New Roman" panose="02020603050405020304" pitchFamily="18" charset="0"/>
              </a:rPr>
              <a:t>tiêu và yêu cầu cần đạt, nội dung giáo dục cốt lõi của môn học và hoạt động giáo dục ở mỗi lớp học hoặc cấp học đối với tất cả học sinh trên phạm vi toàn </a:t>
            </a:r>
            <a:r>
              <a:rPr lang="vi-VN" sz="2800" dirty="0" smtClean="0">
                <a:ea typeface="Times New Roman" panose="02020603050405020304" pitchFamily="18" charset="0"/>
              </a:rPr>
              <a:t>quốc</a:t>
            </a:r>
          </a:p>
          <a:p>
            <a:pPr marR="163830" lvl="0" algn="just">
              <a:lnSpc>
                <a:spcPct val="115000"/>
              </a:lnSpc>
              <a:spcBef>
                <a:spcPts val="605"/>
              </a:spcBef>
              <a:spcAft>
                <a:spcPts val="0"/>
              </a:spcAft>
              <a:buSzPts val="1400"/>
              <a:tabLst>
                <a:tab pos="723900" algn="l"/>
              </a:tabLst>
            </a:pPr>
            <a:r>
              <a:rPr lang="vi-VN" sz="2800" dirty="0" smtClean="0">
                <a:ea typeface="Times New Roman" panose="02020603050405020304" pitchFamily="18" charset="0"/>
              </a:rPr>
              <a:t>    Định </a:t>
            </a:r>
            <a:r>
              <a:rPr lang="vi-VN" sz="2800" dirty="0">
                <a:ea typeface="Times New Roman" panose="02020603050405020304" pitchFamily="18" charset="0"/>
              </a:rPr>
              <a:t>hướng kế hoạch dạy học môn học và hoạt động giáo dục ở mỗi lớp và mỗi cấp học, phương pháp và hình thức tổ chức giáo dục, đánh giá kết quả giáo dục của môn học và hoạt động giáo</a:t>
            </a:r>
            <a:r>
              <a:rPr lang="vi-VN" sz="2800" spc="-15" dirty="0">
                <a:ea typeface="Times New Roman" panose="02020603050405020304" pitchFamily="18" charset="0"/>
              </a:rPr>
              <a:t> </a:t>
            </a:r>
            <a:r>
              <a:rPr lang="vi-VN" sz="2800" dirty="0">
                <a:ea typeface="Times New Roman" panose="02020603050405020304" pitchFamily="18" charset="0"/>
              </a:rPr>
              <a:t>dục.</a:t>
            </a:r>
          </a:p>
        </p:txBody>
      </p:sp>
      <p:sp>
        <p:nvSpPr>
          <p:cNvPr id="5" name="Rectangle 4"/>
          <p:cNvSpPr/>
          <p:nvPr/>
        </p:nvSpPr>
        <p:spPr>
          <a:xfrm>
            <a:off x="76200" y="6336268"/>
            <a:ext cx="9067800" cy="369332"/>
          </a:xfrm>
          <a:prstGeom prst="rect">
            <a:avLst/>
          </a:prstGeom>
        </p:spPr>
        <p:txBody>
          <a:bodyPr wrap="square">
            <a:spAutoFit/>
          </a:bodyPr>
          <a:lstStyle/>
          <a:p>
            <a:pPr algn="ctr"/>
            <a:r>
              <a:rPr lang="vi-VN" b="1" dirty="0">
                <a:solidFill>
                  <a:srgbClr val="FF0000"/>
                </a:solidFill>
              </a:rPr>
              <a:t>https://moet.gov.vn/tintuc/Pages/tin-hoat-dong-cua-bo.aspx?ItemID=5755</a:t>
            </a:r>
          </a:p>
        </p:txBody>
      </p:sp>
    </p:spTree>
    <p:extLst>
      <p:ext uri="{BB962C8B-B14F-4D97-AF65-F5344CB8AC3E}">
        <p14:creationId xmlns:p14="http://schemas.microsoft.com/office/powerpoint/2010/main" val="1353972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wipe(down)">
                                      <p:cBhvr>
                                        <p:cTn id="12" dur="500"/>
                                        <p:tgtEl>
                                          <p:spTgt spid="2">
                                            <p:txEl>
                                              <p:pRg st="0" end="0"/>
                                            </p:txEl>
                                          </p:spTgt>
                                        </p:tgtEl>
                                      </p:cBhvr>
                                    </p:animEffect>
                                  </p:childTnLst>
                                </p:cTn>
                              </p:par>
                              <p:par>
                                <p:cTn id="13" presetID="22" presetClass="entr" presetSubtype="4" fill="hold" nodeType="with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Effect transition="in" filter="wipe(down)">
                                      <p:cBhvr>
                                        <p:cTn id="15" dur="500"/>
                                        <p:tgtEl>
                                          <p:spTgt spid="2">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nodeType="clickEffect">
                                  <p:stCondLst>
                                    <p:cond delay="0"/>
                                  </p:stCondLst>
                                  <p:childTnLst>
                                    <p:set>
                                      <p:cBhvr>
                                        <p:cTn id="19" dur="1" fill="hold">
                                          <p:stCondLst>
                                            <p:cond delay="0"/>
                                          </p:stCondLst>
                                        </p:cTn>
                                        <p:tgtEl>
                                          <p:spTgt spid="2">
                                            <p:txEl>
                                              <p:pRg st="2" end="2"/>
                                            </p:txEl>
                                          </p:spTgt>
                                        </p:tgtEl>
                                        <p:attrNameLst>
                                          <p:attrName>style.visibility</p:attrName>
                                        </p:attrNameLst>
                                      </p:cBhvr>
                                      <p:to>
                                        <p:strVal val="visible"/>
                                      </p:to>
                                    </p:set>
                                    <p:animEffect transition="in" filter="wipe(down)">
                                      <p:cBhvr>
                                        <p:cTn id="20" dur="500"/>
                                        <p:tgtEl>
                                          <p:spTgt spid="2">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Effect transition="in" filter="wipe(down)">
                                      <p:cBhvr>
                                        <p:cTn id="25" dur="500"/>
                                        <p:tgtEl>
                                          <p:spTgt spid="2">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1" presetClass="entr" presetSubtype="0" fill="hold" grpId="0" nodeType="clickEffect">
                                  <p:stCondLst>
                                    <p:cond delay="0"/>
                                  </p:stCondLst>
                                  <p:childTnLst>
                                    <p:set>
                                      <p:cBhvr>
                                        <p:cTn id="29" dur="1" fill="hold">
                                          <p:stCondLst>
                                            <p:cond delay="0"/>
                                          </p:stCondLst>
                                        </p:cTn>
                                        <p:tgtEl>
                                          <p:spTgt spid="5"/>
                                        </p:tgtEl>
                                        <p:attrNameLst>
                                          <p:attrName>style.visibility</p:attrName>
                                        </p:attrNameLst>
                                      </p:cBhvr>
                                      <p:to>
                                        <p:strVal val="visible"/>
                                      </p:to>
                                    </p:set>
                                    <p:anim calcmode="lin" valueType="num">
                                      <p:cBhvr>
                                        <p:cTn id="30" dur="1000" fill="hold"/>
                                        <p:tgtEl>
                                          <p:spTgt spid="5"/>
                                        </p:tgtEl>
                                        <p:attrNameLst>
                                          <p:attrName>ppt_w</p:attrName>
                                        </p:attrNameLst>
                                      </p:cBhvr>
                                      <p:tavLst>
                                        <p:tav tm="0">
                                          <p:val>
                                            <p:fltVal val="0"/>
                                          </p:val>
                                        </p:tav>
                                        <p:tav tm="100000">
                                          <p:val>
                                            <p:strVal val="#ppt_w"/>
                                          </p:val>
                                        </p:tav>
                                      </p:tavLst>
                                    </p:anim>
                                    <p:anim calcmode="lin" valueType="num">
                                      <p:cBhvr>
                                        <p:cTn id="31" dur="1000" fill="hold"/>
                                        <p:tgtEl>
                                          <p:spTgt spid="5"/>
                                        </p:tgtEl>
                                        <p:attrNameLst>
                                          <p:attrName>ppt_h</p:attrName>
                                        </p:attrNameLst>
                                      </p:cBhvr>
                                      <p:tavLst>
                                        <p:tav tm="0">
                                          <p:val>
                                            <p:fltVal val="0"/>
                                          </p:val>
                                        </p:tav>
                                        <p:tav tm="100000">
                                          <p:val>
                                            <p:strVal val="#ppt_h"/>
                                          </p:val>
                                        </p:tav>
                                      </p:tavLst>
                                    </p:anim>
                                    <p:anim calcmode="lin" valueType="num">
                                      <p:cBhvr>
                                        <p:cTn id="32" dur="1000" fill="hold"/>
                                        <p:tgtEl>
                                          <p:spTgt spid="5"/>
                                        </p:tgtEl>
                                        <p:attrNameLst>
                                          <p:attrName>style.rotation</p:attrName>
                                        </p:attrNameLst>
                                      </p:cBhvr>
                                      <p:tavLst>
                                        <p:tav tm="0">
                                          <p:val>
                                            <p:fltVal val="90"/>
                                          </p:val>
                                        </p:tav>
                                        <p:tav tm="100000">
                                          <p:val>
                                            <p:fltVal val="0"/>
                                          </p:val>
                                        </p:tav>
                                      </p:tavLst>
                                    </p:anim>
                                    <p:animEffect transition="in" filter="fade">
                                      <p:cBhvr>
                                        <p:cTn id="33"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
          <p:cNvSpPr>
            <a:spLocks noChangeArrowheads="1"/>
          </p:cNvSpPr>
          <p:nvPr/>
        </p:nvSpPr>
        <p:spPr bwMode="auto">
          <a:xfrm>
            <a:off x="457200" y="789563"/>
            <a:ext cx="8077200" cy="2062103"/>
          </a:xfrm>
          <a:prstGeom prst="rect">
            <a:avLst/>
          </a:prstGeom>
          <a:noFill/>
          <a:ln w="9525">
            <a:noFill/>
            <a:miter lim="800000"/>
            <a:headEnd/>
            <a:tailEnd/>
          </a:ln>
        </p:spPr>
        <p:txBody>
          <a:bodyPr wrap="square">
            <a:spAutoFit/>
          </a:bodyPr>
          <a:lstStyle/>
          <a:p>
            <a:pPr algn="ctr" eaLnBrk="1" hangingPunct="1">
              <a:spcBef>
                <a:spcPts val="1200"/>
              </a:spcBef>
            </a:pPr>
            <a:r>
              <a:rPr lang="vi-VN" sz="3600" b="1" dirty="0" smtClean="0">
                <a:latin typeface="Arial" pitchFamily="34" charset="0"/>
                <a:cs typeface="Arial" pitchFamily="34" charset="0"/>
              </a:rPr>
              <a:t>Chương trình giáo dục phổ thông </a:t>
            </a:r>
          </a:p>
          <a:p>
            <a:pPr algn="ctr" eaLnBrk="1" hangingPunct="1">
              <a:spcBef>
                <a:spcPts val="1200"/>
              </a:spcBef>
            </a:pPr>
            <a:r>
              <a:rPr lang="vi-VN" sz="3600" b="1" dirty="0" smtClean="0">
                <a:solidFill>
                  <a:schemeClr val="tx2">
                    <a:lumMod val="60000"/>
                    <a:lumOff val="40000"/>
                  </a:schemeClr>
                </a:solidFill>
                <a:latin typeface="Arial" pitchFamily="34" charset="0"/>
                <a:cs typeface="Arial" pitchFamily="34" charset="0"/>
              </a:rPr>
              <a:t>theo </a:t>
            </a:r>
            <a:r>
              <a:rPr lang="vi-VN" sz="3600" b="1" dirty="0">
                <a:solidFill>
                  <a:schemeClr val="tx2">
                    <a:lumMod val="60000"/>
                    <a:lumOff val="40000"/>
                  </a:schemeClr>
                </a:solidFill>
                <a:latin typeface="Arial" pitchFamily="34" charset="0"/>
                <a:cs typeface="Arial" pitchFamily="34" charset="0"/>
              </a:rPr>
              <a:t>định hướng </a:t>
            </a:r>
            <a:r>
              <a:rPr lang="vi-VN" sz="3600" b="1" dirty="0" smtClean="0">
                <a:solidFill>
                  <a:schemeClr val="tx2">
                    <a:lumMod val="60000"/>
                    <a:lumOff val="40000"/>
                  </a:schemeClr>
                </a:solidFill>
                <a:latin typeface="Arial" pitchFamily="34" charset="0"/>
                <a:cs typeface="Arial" pitchFamily="34" charset="0"/>
              </a:rPr>
              <a:t>phát </a:t>
            </a:r>
            <a:r>
              <a:rPr lang="vi-VN" sz="3600" b="1" dirty="0">
                <a:solidFill>
                  <a:schemeClr val="tx2">
                    <a:lumMod val="60000"/>
                    <a:lumOff val="40000"/>
                  </a:schemeClr>
                </a:solidFill>
                <a:latin typeface="Arial" pitchFamily="34" charset="0"/>
                <a:cs typeface="Arial" pitchFamily="34" charset="0"/>
              </a:rPr>
              <a:t>triển </a:t>
            </a:r>
            <a:endParaRPr lang="vi-VN" sz="3600" b="1" dirty="0" smtClean="0">
              <a:solidFill>
                <a:schemeClr val="tx2">
                  <a:lumMod val="60000"/>
                  <a:lumOff val="40000"/>
                </a:schemeClr>
              </a:solidFill>
              <a:latin typeface="Arial" pitchFamily="34" charset="0"/>
              <a:cs typeface="Arial" pitchFamily="34" charset="0"/>
            </a:endParaRPr>
          </a:p>
          <a:p>
            <a:pPr algn="ctr" eaLnBrk="1" hangingPunct="1">
              <a:spcBef>
                <a:spcPts val="1200"/>
              </a:spcBef>
            </a:pPr>
            <a:r>
              <a:rPr lang="vi-VN" sz="3600" b="1" dirty="0" smtClean="0">
                <a:latin typeface="Arial" pitchFamily="34" charset="0"/>
                <a:cs typeface="Arial" pitchFamily="34" charset="0"/>
              </a:rPr>
              <a:t>năng lực và phẩm chất học sinh</a:t>
            </a:r>
            <a:endParaRPr lang="en-US" sz="3600" b="1" dirty="0">
              <a:latin typeface="Arial" pitchFamily="34" charset="0"/>
              <a:cs typeface="Arial" pitchFamily="34" charset="0"/>
            </a:endParaRPr>
          </a:p>
        </p:txBody>
      </p:sp>
      <p:sp>
        <p:nvSpPr>
          <p:cNvPr id="9" name="Rectangle 8"/>
          <p:cNvSpPr/>
          <p:nvPr/>
        </p:nvSpPr>
        <p:spPr>
          <a:xfrm>
            <a:off x="381000" y="3657600"/>
            <a:ext cx="8534400" cy="2126416"/>
          </a:xfrm>
          <a:prstGeom prst="rect">
            <a:avLst/>
          </a:prstGeom>
        </p:spPr>
        <p:txBody>
          <a:bodyPr wrap="square">
            <a:spAutoFit/>
          </a:bodyPr>
          <a:lstStyle/>
          <a:p>
            <a:pPr algn="ctr">
              <a:lnSpc>
                <a:spcPct val="107000"/>
              </a:lnSpc>
              <a:spcAft>
                <a:spcPts val="800"/>
              </a:spcAft>
            </a:pPr>
            <a:r>
              <a:rPr lang="vi-VN" sz="4000" b="1" dirty="0" smtClean="0">
                <a:solidFill>
                  <a:srgbClr val="FF0000"/>
                </a:solidFill>
                <a:ea typeface="Arial" panose="020B0604020202020204" pitchFamily="34" charset="0"/>
                <a:cs typeface="Times New Roman" panose="02020603050405020304" pitchFamily="18" charset="0"/>
              </a:rPr>
              <a:t>PHƯƠNG </a:t>
            </a:r>
            <a:r>
              <a:rPr lang="vi-VN" sz="4000" b="1" dirty="0">
                <a:solidFill>
                  <a:srgbClr val="FF0000"/>
                </a:solidFill>
                <a:ea typeface="Arial" panose="020B0604020202020204" pitchFamily="34" charset="0"/>
                <a:cs typeface="Times New Roman" panose="02020603050405020304" pitchFamily="18" charset="0"/>
              </a:rPr>
              <a:t>PHÁP GIÁO DỤC VÀ ĐÁNH GIÁ KẾT QUẢ GIÁO </a:t>
            </a:r>
            <a:r>
              <a:rPr lang="vi-VN" sz="4000" b="1" dirty="0" smtClean="0">
                <a:solidFill>
                  <a:srgbClr val="FF0000"/>
                </a:solidFill>
                <a:ea typeface="Arial" panose="020B0604020202020204" pitchFamily="34" charset="0"/>
                <a:cs typeface="Times New Roman" panose="02020603050405020304" pitchFamily="18" charset="0"/>
              </a:rPr>
              <a:t>DỤC </a:t>
            </a:r>
          </a:p>
          <a:p>
            <a:pPr algn="ctr">
              <a:lnSpc>
                <a:spcPct val="107000"/>
              </a:lnSpc>
              <a:spcAft>
                <a:spcPts val="800"/>
              </a:spcAft>
            </a:pPr>
            <a:r>
              <a:rPr lang="vi-VN" sz="4000" b="1" dirty="0" smtClean="0">
                <a:solidFill>
                  <a:srgbClr val="FF0000"/>
                </a:solidFill>
                <a:ea typeface="Arial" panose="020B0604020202020204" pitchFamily="34" charset="0"/>
                <a:cs typeface="Times New Roman" panose="02020603050405020304" pitchFamily="18" charset="0"/>
              </a:rPr>
              <a:t>NHƯ THẾ NÀO?</a:t>
            </a:r>
            <a:endParaRPr lang="vi-VN" sz="4000" b="1" dirty="0">
              <a:solidFill>
                <a:srgbClr val="FF0000"/>
              </a:solidFill>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598550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8" name="Hình chữ nhật 3"/>
          <p:cNvSpPr>
            <a:spLocks noChangeArrowheads="1"/>
          </p:cNvSpPr>
          <p:nvPr/>
        </p:nvSpPr>
        <p:spPr bwMode="auto">
          <a:xfrm>
            <a:off x="381000" y="762000"/>
            <a:ext cx="8305800" cy="5352234"/>
          </a:xfrm>
          <a:prstGeom prst="rect">
            <a:avLst/>
          </a:prstGeom>
          <a:noFill/>
          <a:ln w="9525">
            <a:noFill/>
            <a:miter lim="800000"/>
            <a:headEnd/>
            <a:tailEnd/>
          </a:ln>
        </p:spPr>
        <p:txBody>
          <a:bodyPr>
            <a:spAutoFit/>
          </a:bodyPr>
          <a:lstStyle/>
          <a:p>
            <a:pPr algn="just">
              <a:lnSpc>
                <a:spcPct val="110000"/>
              </a:lnSpc>
              <a:spcBef>
                <a:spcPts val="600"/>
              </a:spcBef>
              <a:defRPr/>
            </a:pPr>
            <a:r>
              <a:rPr lang="da-DK" altLang="en-US" sz="2400" dirty="0">
                <a:solidFill>
                  <a:srgbClr val="002060"/>
                </a:solidFill>
                <a:latin typeface="Arial" pitchFamily="34" charset="0"/>
                <a:cs typeface="Arial" pitchFamily="34" charset="0"/>
              </a:rPr>
              <a:t>     6) Từ năm 2014 triển khai thí điểm mô hình dạy học gắn với SX-KD-DV và bảo vệ môi trường tại địa phương;</a:t>
            </a:r>
            <a:r>
              <a:rPr lang="da-DK" sz="2400" spc="-100" dirty="0">
                <a:solidFill>
                  <a:srgbClr val="002060"/>
                </a:solidFill>
                <a:latin typeface="Arial" pitchFamily="34" charset="0"/>
                <a:cs typeface="Arial" pitchFamily="34" charset="0"/>
              </a:rPr>
              <a:t>    </a:t>
            </a:r>
          </a:p>
          <a:p>
            <a:pPr algn="just">
              <a:lnSpc>
                <a:spcPct val="110000"/>
              </a:lnSpc>
              <a:spcBef>
                <a:spcPts val="600"/>
              </a:spcBef>
              <a:defRPr/>
            </a:pPr>
            <a:r>
              <a:rPr lang="da-DK" sz="2400" spc="-100" dirty="0">
                <a:solidFill>
                  <a:srgbClr val="002060"/>
                </a:solidFill>
                <a:latin typeface="Arial" pitchFamily="34" charset="0"/>
                <a:cs typeface="Arial" pitchFamily="34" charset="0"/>
              </a:rPr>
              <a:t>     </a:t>
            </a:r>
            <a:r>
              <a:rPr lang="da-DK" sz="2400" spc="-120" dirty="0">
                <a:solidFill>
                  <a:srgbClr val="002060"/>
                </a:solidFill>
                <a:latin typeface="Arial" pitchFamily="34" charset="0"/>
                <a:cs typeface="Arial" pitchFamily="34" charset="0"/>
              </a:rPr>
              <a:t>7) Tăng cường chỉ đạo việc hướng dẫn HS vận dụng kiến thức liên môn vào giải quyết các vấn đề thực tiễn thông qua "Dạy học dựa trên dự án", tổ chức các "Hoạt động trải nghiệm sáng tạo";  </a:t>
            </a:r>
          </a:p>
          <a:p>
            <a:pPr algn="just">
              <a:lnSpc>
                <a:spcPct val="110000"/>
              </a:lnSpc>
              <a:spcBef>
                <a:spcPts val="600"/>
              </a:spcBef>
              <a:defRPr/>
            </a:pPr>
            <a:r>
              <a:rPr lang="da-DK" sz="2400" spc="-100" dirty="0">
                <a:solidFill>
                  <a:srgbClr val="002060"/>
                </a:solidFill>
                <a:latin typeface="Arial" pitchFamily="34" charset="0"/>
                <a:cs typeface="Arial" pitchFamily="34" charset="0"/>
              </a:rPr>
              <a:t>     8) Ban hành công văn số </a:t>
            </a:r>
            <a:r>
              <a:rPr lang="en-US" sz="2400" spc="-100" dirty="0">
                <a:solidFill>
                  <a:srgbClr val="002060"/>
                </a:solidFill>
                <a:latin typeface="Arial" pitchFamily="34" charset="0"/>
                <a:cs typeface="Arial" pitchFamily="34" charset="0"/>
              </a:rPr>
              <a:t>5555/BGDĐT-</a:t>
            </a:r>
            <a:r>
              <a:rPr lang="en-US" sz="2400" spc="-100" dirty="0" err="1">
                <a:solidFill>
                  <a:srgbClr val="002060"/>
                </a:solidFill>
                <a:latin typeface="Arial" pitchFamily="34" charset="0"/>
                <a:cs typeface="Arial" pitchFamily="34" charset="0"/>
              </a:rPr>
              <a:t>GDTrH</a:t>
            </a:r>
            <a:r>
              <a:rPr lang="en-US" sz="2400" spc="-100" dirty="0">
                <a:solidFill>
                  <a:srgbClr val="002060"/>
                </a:solidFill>
                <a:latin typeface="Arial" pitchFamily="34" charset="0"/>
                <a:cs typeface="Arial" pitchFamily="34" charset="0"/>
              </a:rPr>
              <a:t> </a:t>
            </a:r>
            <a:r>
              <a:rPr lang="en-US" sz="2400" spc="-100" dirty="0" err="1">
                <a:solidFill>
                  <a:srgbClr val="002060"/>
                </a:solidFill>
                <a:latin typeface="Arial" pitchFamily="34" charset="0"/>
                <a:cs typeface="Arial" pitchFamily="34" charset="0"/>
              </a:rPr>
              <a:t>ngày</a:t>
            </a:r>
            <a:r>
              <a:rPr lang="en-US" sz="2400" spc="-100" dirty="0">
                <a:solidFill>
                  <a:srgbClr val="002060"/>
                </a:solidFill>
                <a:latin typeface="Arial" pitchFamily="34" charset="0"/>
                <a:cs typeface="Arial" pitchFamily="34" charset="0"/>
              </a:rPr>
              <a:t> 08/10/2014</a:t>
            </a:r>
            <a:r>
              <a:rPr lang="da-DK" sz="2400" spc="-100" dirty="0">
                <a:solidFill>
                  <a:srgbClr val="002060"/>
                </a:solidFill>
                <a:latin typeface="Arial" pitchFamily="34" charset="0"/>
                <a:cs typeface="Arial" pitchFamily="34" charset="0"/>
              </a:rPr>
              <a:t>  </a:t>
            </a:r>
            <a:r>
              <a:rPr lang="en-US" sz="2400" spc="-100" dirty="0" err="1">
                <a:solidFill>
                  <a:srgbClr val="002060"/>
                </a:solidFill>
                <a:latin typeface="Arial" pitchFamily="34" charset="0"/>
                <a:cs typeface="Arial" pitchFamily="34" charset="0"/>
              </a:rPr>
              <a:t>hướng</a:t>
            </a:r>
            <a:r>
              <a:rPr lang="en-US" sz="2400" spc="-100" dirty="0">
                <a:solidFill>
                  <a:srgbClr val="002060"/>
                </a:solidFill>
                <a:latin typeface="Arial" pitchFamily="34" charset="0"/>
                <a:cs typeface="Arial" pitchFamily="34" charset="0"/>
              </a:rPr>
              <a:t> </a:t>
            </a:r>
            <a:r>
              <a:rPr lang="en-US" sz="2400" spc="-100" dirty="0" err="1">
                <a:solidFill>
                  <a:srgbClr val="002060"/>
                </a:solidFill>
                <a:latin typeface="Arial" pitchFamily="34" charset="0"/>
                <a:cs typeface="Arial" pitchFamily="34" charset="0"/>
              </a:rPr>
              <a:t>dẫn</a:t>
            </a:r>
            <a:r>
              <a:rPr lang="en-US" sz="2400" spc="-100" dirty="0">
                <a:solidFill>
                  <a:srgbClr val="002060"/>
                </a:solidFill>
                <a:latin typeface="Arial" pitchFamily="34" charset="0"/>
                <a:cs typeface="Arial" pitchFamily="34" charset="0"/>
              </a:rPr>
              <a:t> SHCM </a:t>
            </a:r>
            <a:r>
              <a:rPr lang="en-US" sz="2400" spc="-100" dirty="0" err="1">
                <a:solidFill>
                  <a:srgbClr val="002060"/>
                </a:solidFill>
                <a:latin typeface="Arial" pitchFamily="34" charset="0"/>
                <a:cs typeface="Arial" pitchFamily="34" charset="0"/>
              </a:rPr>
              <a:t>về</a:t>
            </a:r>
            <a:r>
              <a:rPr lang="en-US" sz="2400" spc="-100" dirty="0">
                <a:solidFill>
                  <a:srgbClr val="002060"/>
                </a:solidFill>
                <a:latin typeface="Arial" pitchFamily="34" charset="0"/>
                <a:cs typeface="Arial" pitchFamily="34" charset="0"/>
              </a:rPr>
              <a:t> </a:t>
            </a:r>
            <a:r>
              <a:rPr lang="en-US" sz="2400" spc="-100" dirty="0" err="1">
                <a:solidFill>
                  <a:srgbClr val="002060"/>
                </a:solidFill>
                <a:latin typeface="Arial" pitchFamily="34" charset="0"/>
                <a:cs typeface="Arial" pitchFamily="34" charset="0"/>
              </a:rPr>
              <a:t>đổi</a:t>
            </a:r>
            <a:r>
              <a:rPr lang="en-US" sz="2400" spc="-100" dirty="0">
                <a:solidFill>
                  <a:srgbClr val="002060"/>
                </a:solidFill>
                <a:latin typeface="Arial" pitchFamily="34" charset="0"/>
                <a:cs typeface="Arial" pitchFamily="34" charset="0"/>
              </a:rPr>
              <a:t> </a:t>
            </a:r>
            <a:r>
              <a:rPr lang="en-US" sz="2400" spc="-100" dirty="0" err="1">
                <a:solidFill>
                  <a:srgbClr val="002060"/>
                </a:solidFill>
                <a:latin typeface="Arial" pitchFamily="34" charset="0"/>
                <a:cs typeface="Arial" pitchFamily="34" charset="0"/>
              </a:rPr>
              <a:t>mới</a:t>
            </a:r>
            <a:r>
              <a:rPr lang="en-US" sz="2400" spc="-100" dirty="0">
                <a:solidFill>
                  <a:srgbClr val="002060"/>
                </a:solidFill>
                <a:latin typeface="Arial" pitchFamily="34" charset="0"/>
                <a:cs typeface="Arial" pitchFamily="34" charset="0"/>
              </a:rPr>
              <a:t> PPDH </a:t>
            </a:r>
            <a:r>
              <a:rPr lang="en-US" sz="2400" spc="-100" dirty="0" err="1">
                <a:solidFill>
                  <a:srgbClr val="002060"/>
                </a:solidFill>
                <a:latin typeface="Arial" pitchFamily="34" charset="0"/>
                <a:cs typeface="Arial" pitchFamily="34" charset="0"/>
              </a:rPr>
              <a:t>và</a:t>
            </a:r>
            <a:r>
              <a:rPr lang="en-US" sz="2400" spc="-100" dirty="0">
                <a:solidFill>
                  <a:srgbClr val="002060"/>
                </a:solidFill>
                <a:latin typeface="Arial" pitchFamily="34" charset="0"/>
                <a:cs typeface="Arial" pitchFamily="34" charset="0"/>
              </a:rPr>
              <a:t> KTĐG; </a:t>
            </a:r>
            <a:r>
              <a:rPr lang="en-US" sz="2400" spc="-100" dirty="0" err="1">
                <a:solidFill>
                  <a:srgbClr val="002060"/>
                </a:solidFill>
                <a:latin typeface="Arial" pitchFamily="34" charset="0"/>
                <a:cs typeface="Arial" pitchFamily="34" charset="0"/>
              </a:rPr>
              <a:t>tổ</a:t>
            </a:r>
            <a:r>
              <a:rPr lang="en-US" sz="2400" spc="-100" dirty="0">
                <a:solidFill>
                  <a:srgbClr val="002060"/>
                </a:solidFill>
                <a:latin typeface="Arial" pitchFamily="34" charset="0"/>
                <a:cs typeface="Arial" pitchFamily="34" charset="0"/>
              </a:rPr>
              <a:t> </a:t>
            </a:r>
            <a:r>
              <a:rPr lang="en-US" sz="2400" spc="-100" dirty="0" err="1">
                <a:solidFill>
                  <a:srgbClr val="002060"/>
                </a:solidFill>
                <a:latin typeface="Arial" pitchFamily="34" charset="0"/>
                <a:cs typeface="Arial" pitchFamily="34" charset="0"/>
              </a:rPr>
              <a:t>chức</a:t>
            </a:r>
            <a:r>
              <a:rPr lang="en-US" sz="2400" spc="-100" dirty="0">
                <a:solidFill>
                  <a:srgbClr val="002060"/>
                </a:solidFill>
                <a:latin typeface="Arial" pitchFamily="34" charset="0"/>
                <a:cs typeface="Arial" pitchFamily="34" charset="0"/>
              </a:rPr>
              <a:t> </a:t>
            </a:r>
            <a:r>
              <a:rPr lang="en-US" sz="2400" spc="-100" dirty="0" err="1">
                <a:solidFill>
                  <a:srgbClr val="002060"/>
                </a:solidFill>
                <a:latin typeface="Arial" pitchFamily="34" charset="0"/>
                <a:cs typeface="Arial" pitchFamily="34" charset="0"/>
              </a:rPr>
              <a:t>và</a:t>
            </a:r>
            <a:r>
              <a:rPr lang="en-US" sz="2400" spc="-100" dirty="0">
                <a:solidFill>
                  <a:srgbClr val="002060"/>
                </a:solidFill>
                <a:latin typeface="Arial" pitchFamily="34" charset="0"/>
                <a:cs typeface="Arial" pitchFamily="34" charset="0"/>
              </a:rPr>
              <a:t> </a:t>
            </a:r>
            <a:r>
              <a:rPr lang="en-US" sz="2400" spc="-100" dirty="0" err="1">
                <a:solidFill>
                  <a:srgbClr val="002060"/>
                </a:solidFill>
                <a:latin typeface="Arial" pitchFamily="34" charset="0"/>
                <a:cs typeface="Arial" pitchFamily="34" charset="0"/>
              </a:rPr>
              <a:t>quản</a:t>
            </a:r>
            <a:r>
              <a:rPr lang="en-US" sz="2400" spc="-100" dirty="0">
                <a:solidFill>
                  <a:srgbClr val="002060"/>
                </a:solidFill>
                <a:latin typeface="Arial" pitchFamily="34" charset="0"/>
                <a:cs typeface="Arial" pitchFamily="34" charset="0"/>
              </a:rPr>
              <a:t> </a:t>
            </a:r>
            <a:r>
              <a:rPr lang="en-US" sz="2400" spc="-100" dirty="0" err="1">
                <a:solidFill>
                  <a:srgbClr val="002060"/>
                </a:solidFill>
                <a:latin typeface="Arial" pitchFamily="34" charset="0"/>
                <a:cs typeface="Arial" pitchFamily="34" charset="0"/>
              </a:rPr>
              <a:t>lý</a:t>
            </a:r>
            <a:r>
              <a:rPr lang="en-US" sz="2400" spc="-100" dirty="0">
                <a:solidFill>
                  <a:srgbClr val="002060"/>
                </a:solidFill>
                <a:latin typeface="Arial" pitchFamily="34" charset="0"/>
                <a:cs typeface="Arial" pitchFamily="34" charset="0"/>
              </a:rPr>
              <a:t> </a:t>
            </a:r>
            <a:r>
              <a:rPr lang="en-US" sz="2400" spc="-100" dirty="0" err="1">
                <a:solidFill>
                  <a:srgbClr val="002060"/>
                </a:solidFill>
                <a:latin typeface="Arial" pitchFamily="34" charset="0"/>
                <a:cs typeface="Arial" pitchFamily="34" charset="0"/>
              </a:rPr>
              <a:t>các</a:t>
            </a:r>
            <a:r>
              <a:rPr lang="en-US" sz="2400" spc="-100" dirty="0">
                <a:solidFill>
                  <a:srgbClr val="002060"/>
                </a:solidFill>
                <a:latin typeface="Arial" pitchFamily="34" charset="0"/>
                <a:cs typeface="Arial" pitchFamily="34" charset="0"/>
              </a:rPr>
              <a:t> </a:t>
            </a:r>
            <a:r>
              <a:rPr lang="en-US" sz="2400" spc="-100" dirty="0" err="1">
                <a:solidFill>
                  <a:srgbClr val="002060"/>
                </a:solidFill>
                <a:latin typeface="Arial" pitchFamily="34" charset="0"/>
                <a:cs typeface="Arial" pitchFamily="34" charset="0"/>
              </a:rPr>
              <a:t>hoạt</a:t>
            </a:r>
            <a:r>
              <a:rPr lang="en-US" sz="2400" spc="-100" dirty="0">
                <a:solidFill>
                  <a:srgbClr val="002060"/>
                </a:solidFill>
                <a:latin typeface="Arial" pitchFamily="34" charset="0"/>
                <a:cs typeface="Arial" pitchFamily="34" charset="0"/>
              </a:rPr>
              <a:t> </a:t>
            </a:r>
            <a:r>
              <a:rPr lang="en-US" sz="2400" spc="-100" dirty="0" err="1">
                <a:solidFill>
                  <a:srgbClr val="002060"/>
                </a:solidFill>
                <a:latin typeface="Arial" pitchFamily="34" charset="0"/>
                <a:cs typeface="Arial" pitchFamily="34" charset="0"/>
              </a:rPr>
              <a:t>động</a:t>
            </a:r>
            <a:r>
              <a:rPr lang="en-US" sz="2400" spc="-100" dirty="0">
                <a:solidFill>
                  <a:srgbClr val="002060"/>
                </a:solidFill>
                <a:latin typeface="Arial" pitchFamily="34" charset="0"/>
                <a:cs typeface="Arial" pitchFamily="34" charset="0"/>
              </a:rPr>
              <a:t> </a:t>
            </a:r>
            <a:r>
              <a:rPr lang="en-US" sz="2400" spc="-100" dirty="0" err="1">
                <a:solidFill>
                  <a:srgbClr val="002060"/>
                </a:solidFill>
                <a:latin typeface="Arial" pitchFamily="34" charset="0"/>
                <a:cs typeface="Arial" pitchFamily="34" charset="0"/>
              </a:rPr>
              <a:t>chuyên</a:t>
            </a:r>
            <a:r>
              <a:rPr lang="en-US" sz="2400" spc="-100" dirty="0">
                <a:solidFill>
                  <a:srgbClr val="002060"/>
                </a:solidFill>
                <a:latin typeface="Arial" pitchFamily="34" charset="0"/>
                <a:cs typeface="Arial" pitchFamily="34" charset="0"/>
              </a:rPr>
              <a:t> </a:t>
            </a:r>
            <a:r>
              <a:rPr lang="en-US" sz="2400" spc="-100" dirty="0" err="1">
                <a:solidFill>
                  <a:srgbClr val="002060"/>
                </a:solidFill>
                <a:latin typeface="Arial" pitchFamily="34" charset="0"/>
                <a:cs typeface="Arial" pitchFamily="34" charset="0"/>
              </a:rPr>
              <a:t>môn</a:t>
            </a:r>
            <a:r>
              <a:rPr lang="en-US" sz="2400" spc="-100" dirty="0">
                <a:solidFill>
                  <a:srgbClr val="002060"/>
                </a:solidFill>
                <a:latin typeface="Arial" pitchFamily="34" charset="0"/>
                <a:cs typeface="Arial" pitchFamily="34" charset="0"/>
              </a:rPr>
              <a:t> </a:t>
            </a:r>
            <a:r>
              <a:rPr lang="en-US" sz="2400" spc="-100" dirty="0" err="1">
                <a:solidFill>
                  <a:srgbClr val="002060"/>
                </a:solidFill>
                <a:latin typeface="Arial" pitchFamily="34" charset="0"/>
                <a:cs typeface="Arial" pitchFamily="34" charset="0"/>
              </a:rPr>
              <a:t>của</a:t>
            </a:r>
            <a:r>
              <a:rPr lang="en-US" sz="2400" spc="-100" dirty="0">
                <a:solidFill>
                  <a:srgbClr val="002060"/>
                </a:solidFill>
                <a:latin typeface="Arial" pitchFamily="34" charset="0"/>
                <a:cs typeface="Arial" pitchFamily="34" charset="0"/>
              </a:rPr>
              <a:t> qua </a:t>
            </a:r>
            <a:r>
              <a:rPr lang="en-US" sz="2400" spc="-100" dirty="0" err="1">
                <a:solidFill>
                  <a:srgbClr val="002060"/>
                </a:solidFill>
                <a:latin typeface="Arial" pitchFamily="34" charset="0"/>
                <a:cs typeface="Arial" pitchFamily="34" charset="0"/>
              </a:rPr>
              <a:t>mạng</a:t>
            </a:r>
            <a:r>
              <a:rPr lang="en-US" sz="2400" spc="-100" dirty="0">
                <a:solidFill>
                  <a:srgbClr val="002060"/>
                </a:solidFill>
                <a:latin typeface="Arial" pitchFamily="34" charset="0"/>
                <a:cs typeface="Arial" pitchFamily="34" charset="0"/>
              </a:rPr>
              <a:t>;</a:t>
            </a:r>
          </a:p>
          <a:p>
            <a:pPr algn="just">
              <a:lnSpc>
                <a:spcPct val="110000"/>
              </a:lnSpc>
              <a:spcBef>
                <a:spcPts val="600"/>
              </a:spcBef>
              <a:defRPr/>
            </a:pPr>
            <a:r>
              <a:rPr lang="en-US" sz="2400" dirty="0">
                <a:solidFill>
                  <a:srgbClr val="002060"/>
                </a:solidFill>
                <a:latin typeface="Arial" pitchFamily="34" charset="0"/>
                <a:cs typeface="Arial" pitchFamily="34" charset="0"/>
              </a:rPr>
              <a:t>    9) </a:t>
            </a:r>
            <a:r>
              <a:rPr lang="en-US" sz="2400" dirty="0" err="1">
                <a:solidFill>
                  <a:srgbClr val="002060"/>
                </a:solidFill>
                <a:latin typeface="Arial" pitchFamily="34" charset="0"/>
                <a:cs typeface="Arial" pitchFamily="34" charset="0"/>
              </a:rPr>
              <a:t>Đưa</a:t>
            </a:r>
            <a:r>
              <a:rPr lang="en-US" sz="2400" dirty="0">
                <a:solidFill>
                  <a:srgbClr val="002060"/>
                </a:solidFill>
                <a:latin typeface="Arial" pitchFamily="34" charset="0"/>
                <a:cs typeface="Arial" pitchFamily="34" charset="0"/>
              </a:rPr>
              <a:t> </a:t>
            </a:r>
            <a:r>
              <a:rPr lang="en-US" sz="2400" dirty="0" err="1">
                <a:solidFill>
                  <a:srgbClr val="002060"/>
                </a:solidFill>
                <a:latin typeface="Arial" pitchFamily="34" charset="0"/>
                <a:cs typeface="Arial" pitchFamily="34" charset="0"/>
              </a:rPr>
              <a:t>trang</a:t>
            </a:r>
            <a:r>
              <a:rPr lang="en-US" sz="2400" dirty="0">
                <a:solidFill>
                  <a:srgbClr val="002060"/>
                </a:solidFill>
                <a:latin typeface="Arial" pitchFamily="34" charset="0"/>
                <a:cs typeface="Arial" pitchFamily="34" charset="0"/>
              </a:rPr>
              <a:t> </a:t>
            </a:r>
            <a:r>
              <a:rPr lang="en-US" sz="2400" dirty="0" err="1">
                <a:solidFill>
                  <a:srgbClr val="002060"/>
                </a:solidFill>
                <a:latin typeface="Arial" pitchFamily="34" charset="0"/>
                <a:cs typeface="Arial" pitchFamily="34" charset="0"/>
              </a:rPr>
              <a:t>mạng</a:t>
            </a:r>
            <a:r>
              <a:rPr lang="en-US" sz="2400" dirty="0">
                <a:solidFill>
                  <a:srgbClr val="002060"/>
                </a:solidFill>
                <a:latin typeface="Arial" pitchFamily="34" charset="0"/>
                <a:cs typeface="Arial" pitchFamily="34" charset="0"/>
              </a:rPr>
              <a:t> “</a:t>
            </a:r>
            <a:r>
              <a:rPr lang="en-US" sz="2400" dirty="0" err="1">
                <a:solidFill>
                  <a:srgbClr val="002060"/>
                </a:solidFill>
                <a:latin typeface="Arial" pitchFamily="34" charset="0"/>
                <a:cs typeface="Arial" pitchFamily="34" charset="0"/>
              </a:rPr>
              <a:t>Trường</a:t>
            </a:r>
            <a:r>
              <a:rPr lang="en-US" sz="2400" dirty="0">
                <a:solidFill>
                  <a:srgbClr val="002060"/>
                </a:solidFill>
                <a:latin typeface="Arial" pitchFamily="34" charset="0"/>
                <a:cs typeface="Arial" pitchFamily="34" charset="0"/>
              </a:rPr>
              <a:t> </a:t>
            </a:r>
            <a:r>
              <a:rPr lang="en-US" sz="2400" dirty="0" err="1">
                <a:solidFill>
                  <a:srgbClr val="002060"/>
                </a:solidFill>
                <a:latin typeface="Arial" pitchFamily="34" charset="0"/>
                <a:cs typeface="Arial" pitchFamily="34" charset="0"/>
              </a:rPr>
              <a:t>học</a:t>
            </a:r>
            <a:r>
              <a:rPr lang="en-US" sz="2400" dirty="0">
                <a:solidFill>
                  <a:srgbClr val="002060"/>
                </a:solidFill>
                <a:latin typeface="Arial" pitchFamily="34" charset="0"/>
                <a:cs typeface="Arial" pitchFamily="34" charset="0"/>
              </a:rPr>
              <a:t> </a:t>
            </a:r>
            <a:r>
              <a:rPr lang="en-US" sz="2400" dirty="0" err="1">
                <a:solidFill>
                  <a:srgbClr val="002060"/>
                </a:solidFill>
                <a:latin typeface="Arial" pitchFamily="34" charset="0"/>
                <a:cs typeface="Arial" pitchFamily="34" charset="0"/>
              </a:rPr>
              <a:t>kết</a:t>
            </a:r>
            <a:r>
              <a:rPr lang="en-US" sz="2400" dirty="0">
                <a:solidFill>
                  <a:srgbClr val="002060"/>
                </a:solidFill>
                <a:latin typeface="Arial" pitchFamily="34" charset="0"/>
                <a:cs typeface="Arial" pitchFamily="34" charset="0"/>
              </a:rPr>
              <a:t> </a:t>
            </a:r>
            <a:r>
              <a:rPr lang="en-US" sz="2400" dirty="0" err="1">
                <a:solidFill>
                  <a:srgbClr val="002060"/>
                </a:solidFill>
                <a:latin typeface="Arial" pitchFamily="34" charset="0"/>
                <a:cs typeface="Arial" pitchFamily="34" charset="0"/>
              </a:rPr>
              <a:t>nối</a:t>
            </a:r>
            <a:r>
              <a:rPr lang="en-US" sz="2400" dirty="0">
                <a:solidFill>
                  <a:srgbClr val="002060"/>
                </a:solidFill>
                <a:latin typeface="Arial" pitchFamily="34" charset="0"/>
                <a:cs typeface="Arial" pitchFamily="34" charset="0"/>
              </a:rPr>
              <a:t>” </a:t>
            </a:r>
            <a:r>
              <a:rPr lang="en-US" sz="2400" dirty="0" err="1">
                <a:solidFill>
                  <a:srgbClr val="002060"/>
                </a:solidFill>
                <a:latin typeface="Arial" pitchFamily="34" charset="0"/>
                <a:cs typeface="Arial" pitchFamily="34" charset="0"/>
              </a:rPr>
              <a:t>vào</a:t>
            </a:r>
            <a:r>
              <a:rPr lang="en-US" sz="2400" dirty="0">
                <a:solidFill>
                  <a:srgbClr val="002060"/>
                </a:solidFill>
                <a:latin typeface="Arial" pitchFamily="34" charset="0"/>
                <a:cs typeface="Arial" pitchFamily="34" charset="0"/>
              </a:rPr>
              <a:t> </a:t>
            </a:r>
            <a:r>
              <a:rPr lang="en-US" sz="2400" dirty="0" err="1">
                <a:solidFill>
                  <a:srgbClr val="002060"/>
                </a:solidFill>
                <a:latin typeface="Arial" pitchFamily="34" charset="0"/>
                <a:cs typeface="Arial" pitchFamily="34" charset="0"/>
              </a:rPr>
              <a:t>hoạt</a:t>
            </a:r>
            <a:r>
              <a:rPr lang="en-US" sz="2400" dirty="0">
                <a:solidFill>
                  <a:srgbClr val="002060"/>
                </a:solidFill>
                <a:latin typeface="Arial" pitchFamily="34" charset="0"/>
                <a:cs typeface="Arial" pitchFamily="34" charset="0"/>
              </a:rPr>
              <a:t> </a:t>
            </a:r>
            <a:r>
              <a:rPr lang="en-US" sz="2400" dirty="0" err="1">
                <a:solidFill>
                  <a:srgbClr val="002060"/>
                </a:solidFill>
                <a:latin typeface="Arial" pitchFamily="34" charset="0"/>
                <a:cs typeface="Arial" pitchFamily="34" charset="0"/>
              </a:rPr>
              <a:t>động</a:t>
            </a:r>
            <a:r>
              <a:rPr lang="en-US" sz="2400" dirty="0">
                <a:solidFill>
                  <a:srgbClr val="002060"/>
                </a:solidFill>
                <a:latin typeface="Arial" pitchFamily="34" charset="0"/>
                <a:cs typeface="Arial" pitchFamily="34" charset="0"/>
              </a:rPr>
              <a:t> </a:t>
            </a:r>
            <a:r>
              <a:rPr lang="en-US" sz="2400" dirty="0" err="1">
                <a:solidFill>
                  <a:srgbClr val="002060"/>
                </a:solidFill>
                <a:latin typeface="Arial" pitchFamily="34" charset="0"/>
                <a:cs typeface="Arial" pitchFamily="34" charset="0"/>
              </a:rPr>
              <a:t>chính</a:t>
            </a:r>
            <a:r>
              <a:rPr lang="en-US" sz="2400" dirty="0">
                <a:solidFill>
                  <a:srgbClr val="002060"/>
                </a:solidFill>
                <a:latin typeface="Arial" pitchFamily="34" charset="0"/>
                <a:cs typeface="Arial" pitchFamily="34" charset="0"/>
              </a:rPr>
              <a:t> </a:t>
            </a:r>
            <a:r>
              <a:rPr lang="en-US" sz="2400" dirty="0" err="1">
                <a:solidFill>
                  <a:srgbClr val="002060"/>
                </a:solidFill>
                <a:latin typeface="Arial" pitchFamily="34" charset="0"/>
                <a:cs typeface="Arial" pitchFamily="34" charset="0"/>
              </a:rPr>
              <a:t>thức</a:t>
            </a:r>
            <a:r>
              <a:rPr lang="en-US" sz="2400" dirty="0">
                <a:solidFill>
                  <a:srgbClr val="002060"/>
                </a:solidFill>
                <a:latin typeface="Arial" pitchFamily="34" charset="0"/>
                <a:cs typeface="Arial" pitchFamily="34" charset="0"/>
              </a:rPr>
              <a:t> </a:t>
            </a:r>
            <a:r>
              <a:rPr lang="en-US" sz="2400" dirty="0" err="1">
                <a:solidFill>
                  <a:srgbClr val="002060"/>
                </a:solidFill>
                <a:latin typeface="Arial" pitchFamily="34" charset="0"/>
                <a:cs typeface="Arial" pitchFamily="34" charset="0"/>
              </a:rPr>
              <a:t>từ</a:t>
            </a:r>
            <a:r>
              <a:rPr lang="en-US" sz="2400" dirty="0">
                <a:solidFill>
                  <a:srgbClr val="002060"/>
                </a:solidFill>
                <a:latin typeface="Arial" pitchFamily="34" charset="0"/>
                <a:cs typeface="Arial" pitchFamily="34" charset="0"/>
              </a:rPr>
              <a:t> </a:t>
            </a:r>
            <a:r>
              <a:rPr lang="de-DE" sz="2400" dirty="0">
                <a:solidFill>
                  <a:srgbClr val="002060"/>
                </a:solidFill>
                <a:latin typeface="Arial" pitchFamily="34" charset="0"/>
                <a:cs typeface="Arial" pitchFamily="34" charset="0"/>
              </a:rPr>
              <a:t>ngày 31/10/2014</a:t>
            </a:r>
            <a:r>
              <a:rPr lang="en-US" sz="2400" dirty="0">
                <a:solidFill>
                  <a:srgbClr val="002060"/>
                </a:solidFill>
                <a:latin typeface="Arial" pitchFamily="34" charset="0"/>
                <a:cs typeface="Arial" pitchFamily="34" charset="0"/>
              </a:rPr>
              <a:t>.</a:t>
            </a:r>
          </a:p>
          <a:p>
            <a:pPr algn="just">
              <a:lnSpc>
                <a:spcPct val="110000"/>
              </a:lnSpc>
              <a:spcBef>
                <a:spcPts val="600"/>
              </a:spcBef>
              <a:defRPr/>
            </a:pPr>
            <a:r>
              <a:rPr lang="en-US" sz="2400" spc="-100" dirty="0">
                <a:solidFill>
                  <a:srgbClr val="002060"/>
                </a:solidFill>
                <a:latin typeface="Arial" pitchFamily="34" charset="0"/>
                <a:cs typeface="Arial" pitchFamily="34" charset="0"/>
              </a:rPr>
              <a:t>    </a:t>
            </a:r>
            <a:r>
              <a:rPr lang="en-US" sz="2400" spc="-140" dirty="0">
                <a:solidFill>
                  <a:srgbClr val="002060"/>
                </a:solidFill>
                <a:latin typeface="Arial" pitchFamily="34" charset="0"/>
                <a:cs typeface="Arial" pitchFamily="34" charset="0"/>
              </a:rPr>
              <a:t>10) </a:t>
            </a:r>
            <a:r>
              <a:rPr lang="en-US" sz="2400" spc="-140" dirty="0" err="1">
                <a:solidFill>
                  <a:srgbClr val="002060"/>
                </a:solidFill>
                <a:latin typeface="Arial" pitchFamily="34" charset="0"/>
                <a:cs typeface="Arial" pitchFamily="34" charset="0"/>
              </a:rPr>
              <a:t>Triển</a:t>
            </a:r>
            <a:r>
              <a:rPr lang="en-US" sz="2400" spc="-140" dirty="0">
                <a:solidFill>
                  <a:srgbClr val="002060"/>
                </a:solidFill>
                <a:latin typeface="Arial" pitchFamily="34" charset="0"/>
                <a:cs typeface="Arial" pitchFamily="34" charset="0"/>
              </a:rPr>
              <a:t> </a:t>
            </a:r>
            <a:r>
              <a:rPr lang="en-US" sz="2400" spc="-140" dirty="0" err="1">
                <a:solidFill>
                  <a:srgbClr val="002060"/>
                </a:solidFill>
                <a:latin typeface="Arial" pitchFamily="34" charset="0"/>
                <a:cs typeface="Arial" pitchFamily="34" charset="0"/>
              </a:rPr>
              <a:t>khai</a:t>
            </a:r>
            <a:r>
              <a:rPr lang="en-US" sz="2400" spc="-140" dirty="0">
                <a:solidFill>
                  <a:srgbClr val="002060"/>
                </a:solidFill>
                <a:latin typeface="Arial" pitchFamily="34" charset="0"/>
                <a:cs typeface="Arial" pitchFamily="34" charset="0"/>
              </a:rPr>
              <a:t> </a:t>
            </a:r>
            <a:r>
              <a:rPr lang="en-US" sz="2400" spc="-140" dirty="0" err="1">
                <a:solidFill>
                  <a:srgbClr val="002060"/>
                </a:solidFill>
                <a:latin typeface="Arial" pitchFamily="34" charset="0"/>
                <a:cs typeface="Arial" pitchFamily="34" charset="0"/>
              </a:rPr>
              <a:t>mô</a:t>
            </a:r>
            <a:r>
              <a:rPr lang="en-US" sz="2400" spc="-140" dirty="0">
                <a:solidFill>
                  <a:srgbClr val="002060"/>
                </a:solidFill>
                <a:latin typeface="Arial" pitchFamily="34" charset="0"/>
                <a:cs typeface="Arial" pitchFamily="34" charset="0"/>
              </a:rPr>
              <a:t> </a:t>
            </a:r>
            <a:r>
              <a:rPr lang="en-US" sz="2400" spc="-140" dirty="0" err="1">
                <a:solidFill>
                  <a:srgbClr val="002060"/>
                </a:solidFill>
                <a:latin typeface="Arial" pitchFamily="34" charset="0"/>
                <a:cs typeface="Arial" pitchFamily="34" charset="0"/>
              </a:rPr>
              <a:t>hình</a:t>
            </a:r>
            <a:r>
              <a:rPr lang="en-US" sz="2400" spc="-140" dirty="0">
                <a:solidFill>
                  <a:srgbClr val="002060"/>
                </a:solidFill>
                <a:latin typeface="Arial" pitchFamily="34" charset="0"/>
                <a:cs typeface="Arial" pitchFamily="34" charset="0"/>
              </a:rPr>
              <a:t> </a:t>
            </a:r>
            <a:r>
              <a:rPr lang="en-US" sz="2400" spc="-140" dirty="0" err="1">
                <a:solidFill>
                  <a:srgbClr val="002060"/>
                </a:solidFill>
                <a:latin typeface="Arial" pitchFamily="34" charset="0"/>
                <a:cs typeface="Arial" pitchFamily="34" charset="0"/>
              </a:rPr>
              <a:t>trường</a:t>
            </a:r>
            <a:r>
              <a:rPr lang="en-US" sz="2400" spc="-140" dirty="0">
                <a:solidFill>
                  <a:srgbClr val="002060"/>
                </a:solidFill>
                <a:latin typeface="Arial" pitchFamily="34" charset="0"/>
                <a:cs typeface="Arial" pitchFamily="34" charset="0"/>
              </a:rPr>
              <a:t> </a:t>
            </a:r>
            <a:r>
              <a:rPr lang="en-US" sz="2400" spc="-140" dirty="0" err="1">
                <a:solidFill>
                  <a:srgbClr val="002060"/>
                </a:solidFill>
                <a:latin typeface="Arial" pitchFamily="34" charset="0"/>
                <a:cs typeface="Arial" pitchFamily="34" charset="0"/>
              </a:rPr>
              <a:t>học</a:t>
            </a:r>
            <a:r>
              <a:rPr lang="en-US" sz="2400" spc="-140" dirty="0">
                <a:solidFill>
                  <a:srgbClr val="002060"/>
                </a:solidFill>
                <a:latin typeface="Arial" pitchFamily="34" charset="0"/>
                <a:cs typeface="Arial" pitchFamily="34" charset="0"/>
              </a:rPr>
              <a:t> </a:t>
            </a:r>
            <a:r>
              <a:rPr lang="en-US" sz="2400" spc="-140" dirty="0" err="1">
                <a:solidFill>
                  <a:srgbClr val="002060"/>
                </a:solidFill>
                <a:latin typeface="Arial" pitchFamily="34" charset="0"/>
                <a:cs typeface="Arial" pitchFamily="34" charset="0"/>
              </a:rPr>
              <a:t>đổi</a:t>
            </a:r>
            <a:r>
              <a:rPr lang="en-US" sz="2400" spc="-140" dirty="0">
                <a:solidFill>
                  <a:srgbClr val="002060"/>
                </a:solidFill>
                <a:latin typeface="Arial" pitchFamily="34" charset="0"/>
                <a:cs typeface="Arial" pitchFamily="34" charset="0"/>
              </a:rPr>
              <a:t> </a:t>
            </a:r>
            <a:r>
              <a:rPr lang="en-US" sz="2400" spc="-140" dirty="0" err="1">
                <a:solidFill>
                  <a:srgbClr val="002060"/>
                </a:solidFill>
                <a:latin typeface="Arial" pitchFamily="34" charset="0"/>
                <a:cs typeface="Arial" pitchFamily="34" charset="0"/>
              </a:rPr>
              <a:t>mới</a:t>
            </a:r>
            <a:r>
              <a:rPr lang="en-US" sz="2400" spc="-140" dirty="0">
                <a:solidFill>
                  <a:srgbClr val="002060"/>
                </a:solidFill>
                <a:latin typeface="Arial" pitchFamily="34" charset="0"/>
                <a:cs typeface="Arial" pitchFamily="34" charset="0"/>
              </a:rPr>
              <a:t> </a:t>
            </a:r>
            <a:r>
              <a:rPr lang="en-US" sz="2400" spc="-140" dirty="0" err="1">
                <a:solidFill>
                  <a:srgbClr val="002060"/>
                </a:solidFill>
                <a:latin typeface="Arial" pitchFamily="34" charset="0"/>
                <a:cs typeface="Arial" pitchFamily="34" charset="0"/>
              </a:rPr>
              <a:t>đồng</a:t>
            </a:r>
            <a:r>
              <a:rPr lang="en-US" sz="2400" spc="-140" dirty="0">
                <a:solidFill>
                  <a:srgbClr val="002060"/>
                </a:solidFill>
                <a:latin typeface="Arial" pitchFamily="34" charset="0"/>
                <a:cs typeface="Arial" pitchFamily="34" charset="0"/>
              </a:rPr>
              <a:t> </a:t>
            </a:r>
            <a:r>
              <a:rPr lang="en-US" sz="2400" spc="-140" dirty="0" err="1">
                <a:solidFill>
                  <a:srgbClr val="002060"/>
                </a:solidFill>
                <a:latin typeface="Arial" pitchFamily="34" charset="0"/>
                <a:cs typeface="Arial" pitchFamily="34" charset="0"/>
              </a:rPr>
              <a:t>bộ</a:t>
            </a:r>
            <a:r>
              <a:rPr lang="en-US" sz="2400" spc="-140" dirty="0">
                <a:solidFill>
                  <a:srgbClr val="002060"/>
                </a:solidFill>
                <a:latin typeface="Arial" pitchFamily="34" charset="0"/>
                <a:cs typeface="Arial" pitchFamily="34" charset="0"/>
              </a:rPr>
              <a:t> PPDH, KTĐG</a:t>
            </a:r>
          </a:p>
          <a:p>
            <a:pPr algn="just">
              <a:lnSpc>
                <a:spcPct val="110000"/>
              </a:lnSpc>
              <a:spcBef>
                <a:spcPts val="600"/>
              </a:spcBef>
              <a:defRPr/>
            </a:pPr>
            <a:r>
              <a:rPr lang="en-US" sz="2400" i="1" spc="-140" dirty="0">
                <a:solidFill>
                  <a:srgbClr val="002060"/>
                </a:solidFill>
                <a:latin typeface="Arial" pitchFamily="34" charset="0"/>
                <a:cs typeface="Arial" pitchFamily="34" charset="0"/>
              </a:rPr>
              <a:t>     </a:t>
            </a:r>
            <a:endParaRPr lang="en-US" sz="2400" spc="-140" dirty="0">
              <a:solidFill>
                <a:srgbClr val="002060"/>
              </a:solidFill>
              <a:latin typeface="Arial" pitchFamily="34" charset="0"/>
              <a:cs typeface="Arial" pitchFamily="34" charset="0"/>
            </a:endParaRPr>
          </a:p>
        </p:txBody>
      </p:sp>
      <p:sp>
        <p:nvSpPr>
          <p:cNvPr id="4" name="Rectangle 3"/>
          <p:cNvSpPr/>
          <p:nvPr/>
        </p:nvSpPr>
        <p:spPr>
          <a:xfrm>
            <a:off x="381000" y="152400"/>
            <a:ext cx="8382000" cy="480131"/>
          </a:xfrm>
          <a:prstGeom prst="rect">
            <a:avLst/>
          </a:prstGeom>
        </p:spPr>
        <p:txBody>
          <a:bodyPr wrap="square">
            <a:spAutoFit/>
          </a:bodyPr>
          <a:lstStyle/>
          <a:p>
            <a:pPr marL="0" lvl="1" algn="ctr" defTabSz="1111250">
              <a:lnSpc>
                <a:spcPct val="90000"/>
              </a:lnSpc>
              <a:defRPr/>
            </a:pPr>
            <a:r>
              <a:rPr lang="en-US" sz="2800" b="1" dirty="0" err="1">
                <a:solidFill>
                  <a:srgbClr val="A40000"/>
                </a:solidFill>
                <a:latin typeface="Arial" pitchFamily="34" charset="0"/>
                <a:cs typeface="Arial" pitchFamily="34" charset="0"/>
              </a:rPr>
              <a:t>Những</a:t>
            </a:r>
            <a:r>
              <a:rPr lang="en-US" sz="2800" b="1" dirty="0">
                <a:solidFill>
                  <a:srgbClr val="A40000"/>
                </a:solidFill>
                <a:latin typeface="Arial" pitchFamily="34" charset="0"/>
                <a:cs typeface="Arial" pitchFamily="34" charset="0"/>
              </a:rPr>
              <a:t> </a:t>
            </a:r>
            <a:r>
              <a:rPr lang="en-US" sz="2800" b="1" dirty="0" err="1">
                <a:solidFill>
                  <a:srgbClr val="A40000"/>
                </a:solidFill>
                <a:latin typeface="Arial" pitchFamily="34" charset="0"/>
                <a:cs typeface="Arial" pitchFamily="34" charset="0"/>
              </a:rPr>
              <a:t>đổi</a:t>
            </a:r>
            <a:r>
              <a:rPr lang="en-US" sz="2800" b="1" dirty="0">
                <a:solidFill>
                  <a:srgbClr val="A40000"/>
                </a:solidFill>
                <a:latin typeface="Arial" pitchFamily="34" charset="0"/>
                <a:cs typeface="Arial" pitchFamily="34" charset="0"/>
              </a:rPr>
              <a:t> </a:t>
            </a:r>
            <a:r>
              <a:rPr lang="en-US" sz="2800" b="1" dirty="0" err="1">
                <a:solidFill>
                  <a:srgbClr val="A40000"/>
                </a:solidFill>
                <a:latin typeface="Arial" pitchFamily="34" charset="0"/>
                <a:cs typeface="Arial" pitchFamily="34" charset="0"/>
              </a:rPr>
              <a:t>mới</a:t>
            </a:r>
            <a:r>
              <a:rPr lang="en-US" sz="2800" b="1" dirty="0">
                <a:solidFill>
                  <a:srgbClr val="A40000"/>
                </a:solidFill>
                <a:latin typeface="Arial" pitchFamily="34" charset="0"/>
                <a:cs typeface="Arial" pitchFamily="34" charset="0"/>
              </a:rPr>
              <a:t> </a:t>
            </a:r>
            <a:r>
              <a:rPr lang="en-US" sz="2800" b="1" dirty="0" err="1">
                <a:solidFill>
                  <a:srgbClr val="A40000"/>
                </a:solidFill>
                <a:latin typeface="Arial" pitchFamily="34" charset="0"/>
                <a:cs typeface="Arial" pitchFamily="34" charset="0"/>
              </a:rPr>
              <a:t>GDTrH</a:t>
            </a:r>
            <a:r>
              <a:rPr lang="en-US" sz="2800" b="1" dirty="0">
                <a:solidFill>
                  <a:srgbClr val="A40000"/>
                </a:solidFill>
                <a:latin typeface="Arial" pitchFamily="34" charset="0"/>
                <a:cs typeface="Arial" pitchFamily="34" charset="0"/>
              </a:rPr>
              <a:t> </a:t>
            </a:r>
            <a:r>
              <a:rPr lang="en-US" sz="2800" b="1" dirty="0" err="1">
                <a:solidFill>
                  <a:srgbClr val="A40000"/>
                </a:solidFill>
                <a:latin typeface="Arial" pitchFamily="34" charset="0"/>
                <a:cs typeface="Arial" pitchFamily="34" charset="0"/>
              </a:rPr>
              <a:t>trong</a:t>
            </a:r>
            <a:r>
              <a:rPr lang="en-US" sz="2800" b="1" dirty="0">
                <a:solidFill>
                  <a:srgbClr val="A40000"/>
                </a:solidFill>
                <a:latin typeface="Arial" pitchFamily="34" charset="0"/>
                <a:cs typeface="Arial" pitchFamily="34" charset="0"/>
              </a:rPr>
              <a:t> </a:t>
            </a:r>
            <a:r>
              <a:rPr lang="en-US" sz="2800" b="1" dirty="0" err="1">
                <a:solidFill>
                  <a:srgbClr val="A40000"/>
                </a:solidFill>
                <a:latin typeface="Arial" pitchFamily="34" charset="0"/>
                <a:cs typeface="Arial" pitchFamily="34" charset="0"/>
              </a:rPr>
              <a:t>những</a:t>
            </a:r>
            <a:r>
              <a:rPr lang="en-US" sz="2800" b="1" dirty="0">
                <a:solidFill>
                  <a:srgbClr val="A40000"/>
                </a:solidFill>
                <a:latin typeface="Arial" pitchFamily="34" charset="0"/>
                <a:cs typeface="Arial" pitchFamily="34" charset="0"/>
              </a:rPr>
              <a:t> </a:t>
            </a:r>
            <a:r>
              <a:rPr lang="en-US" sz="2800" b="1" dirty="0" err="1">
                <a:solidFill>
                  <a:srgbClr val="A40000"/>
                </a:solidFill>
                <a:latin typeface="Arial" pitchFamily="34" charset="0"/>
                <a:cs typeface="Arial" pitchFamily="34" charset="0"/>
              </a:rPr>
              <a:t>năm</a:t>
            </a:r>
            <a:r>
              <a:rPr lang="en-US" sz="2800" b="1" dirty="0">
                <a:solidFill>
                  <a:srgbClr val="A40000"/>
                </a:solidFill>
                <a:latin typeface="Arial" pitchFamily="34" charset="0"/>
                <a:cs typeface="Arial" pitchFamily="34" charset="0"/>
              </a:rPr>
              <a:t> qua</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62468">
                                            <p:txEl>
                                              <p:pRg st="0" end="0"/>
                                            </p:txEl>
                                          </p:spTgt>
                                        </p:tgtEl>
                                        <p:attrNameLst>
                                          <p:attrName>style.visibility</p:attrName>
                                        </p:attrNameLst>
                                      </p:cBhvr>
                                      <p:to>
                                        <p:strVal val="visible"/>
                                      </p:to>
                                    </p:set>
                                    <p:animEffect transition="in" filter="checkerboard(across)">
                                      <p:cBhvr>
                                        <p:cTn id="7" dur="500"/>
                                        <p:tgtEl>
                                          <p:spTgt spid="6246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62468">
                                            <p:txEl>
                                              <p:pRg st="1" end="1"/>
                                            </p:txEl>
                                          </p:spTgt>
                                        </p:tgtEl>
                                        <p:attrNameLst>
                                          <p:attrName>style.visibility</p:attrName>
                                        </p:attrNameLst>
                                      </p:cBhvr>
                                      <p:to>
                                        <p:strVal val="visible"/>
                                      </p:to>
                                    </p:set>
                                    <p:animEffect transition="in" filter="checkerboard(across)">
                                      <p:cBhvr>
                                        <p:cTn id="12" dur="500"/>
                                        <p:tgtEl>
                                          <p:spTgt spid="6246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62468">
                                            <p:txEl>
                                              <p:pRg st="2" end="2"/>
                                            </p:txEl>
                                          </p:spTgt>
                                        </p:tgtEl>
                                        <p:attrNameLst>
                                          <p:attrName>style.visibility</p:attrName>
                                        </p:attrNameLst>
                                      </p:cBhvr>
                                      <p:to>
                                        <p:strVal val="visible"/>
                                      </p:to>
                                    </p:set>
                                    <p:animEffect transition="in" filter="checkerboard(across)">
                                      <p:cBhvr>
                                        <p:cTn id="17" dur="500"/>
                                        <p:tgtEl>
                                          <p:spTgt spid="6246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62468">
                                            <p:txEl>
                                              <p:pRg st="3" end="3"/>
                                            </p:txEl>
                                          </p:spTgt>
                                        </p:tgtEl>
                                        <p:attrNameLst>
                                          <p:attrName>style.visibility</p:attrName>
                                        </p:attrNameLst>
                                      </p:cBhvr>
                                      <p:to>
                                        <p:strVal val="visible"/>
                                      </p:to>
                                    </p:set>
                                    <p:animEffect transition="in" filter="checkerboard(across)">
                                      <p:cBhvr>
                                        <p:cTn id="22" dur="500"/>
                                        <p:tgtEl>
                                          <p:spTgt spid="6246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62468">
                                            <p:txEl>
                                              <p:pRg st="4" end="4"/>
                                            </p:txEl>
                                          </p:spTgt>
                                        </p:tgtEl>
                                        <p:attrNameLst>
                                          <p:attrName>style.visibility</p:attrName>
                                        </p:attrNameLst>
                                      </p:cBhvr>
                                      <p:to>
                                        <p:strVal val="visible"/>
                                      </p:to>
                                    </p:set>
                                    <p:animEffect transition="in" filter="checkerboard(across)">
                                      <p:cBhvr>
                                        <p:cTn id="27" dur="500"/>
                                        <p:tgtEl>
                                          <p:spTgt spid="6246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8" name="Hình chữ nhật 3"/>
          <p:cNvSpPr>
            <a:spLocks noChangeArrowheads="1"/>
          </p:cNvSpPr>
          <p:nvPr/>
        </p:nvSpPr>
        <p:spPr bwMode="auto">
          <a:xfrm>
            <a:off x="304800" y="762000"/>
            <a:ext cx="8534400" cy="5201424"/>
          </a:xfrm>
          <a:prstGeom prst="rect">
            <a:avLst/>
          </a:prstGeom>
          <a:noFill/>
          <a:ln w="9525">
            <a:noFill/>
            <a:miter lim="800000"/>
            <a:headEnd/>
            <a:tailEnd/>
          </a:ln>
        </p:spPr>
        <p:txBody>
          <a:bodyPr wrap="square">
            <a:spAutoFit/>
          </a:bodyPr>
          <a:lstStyle/>
          <a:p>
            <a:pPr algn="just">
              <a:lnSpc>
                <a:spcPct val="120000"/>
              </a:lnSpc>
              <a:spcBef>
                <a:spcPts val="600"/>
              </a:spcBef>
              <a:defRPr/>
            </a:pPr>
            <a:r>
              <a:rPr lang="da-DK" sz="2400" spc="-100" dirty="0">
                <a:solidFill>
                  <a:srgbClr val="002060"/>
                </a:solidFill>
                <a:latin typeface="Times New Roman" panose="02020603050405020304" pitchFamily="18" charset="0"/>
                <a:cs typeface="Times New Roman" panose="02020603050405020304" pitchFamily="18" charset="0"/>
              </a:rPr>
              <a:t>     11) Đổi mới kiểm tra và đánh giá chất lượng giáo dục theo hướng phát triển năng lực học sinh được thực hiện </a:t>
            </a:r>
          </a:p>
          <a:p>
            <a:pPr marL="342900" indent="-342900" algn="just">
              <a:lnSpc>
                <a:spcPct val="120000"/>
              </a:lnSpc>
              <a:spcBef>
                <a:spcPts val="600"/>
              </a:spcBef>
              <a:buFont typeface="Wingdings" panose="05000000000000000000" pitchFamily="2" charset="2"/>
              <a:buChar char="Ø"/>
              <a:defRPr/>
            </a:pPr>
            <a:r>
              <a:rPr lang="en-US" sz="2400" spc="-100" dirty="0">
                <a:solidFill>
                  <a:srgbClr val="002060"/>
                </a:solidFill>
                <a:latin typeface="Times New Roman" panose="02020603050405020304" pitchFamily="18" charset="0"/>
                <a:cs typeface="Times New Roman" panose="02020603050405020304" pitchFamily="18" charset="0"/>
              </a:rPr>
              <a:t>Ban </a:t>
            </a:r>
            <a:r>
              <a:rPr lang="en-US" sz="2400" spc="-100" dirty="0" err="1">
                <a:solidFill>
                  <a:srgbClr val="002060"/>
                </a:solidFill>
                <a:latin typeface="Times New Roman" panose="02020603050405020304" pitchFamily="18" charset="0"/>
                <a:cs typeface="Times New Roman" panose="02020603050405020304" pitchFamily="18" charset="0"/>
              </a:rPr>
              <a:t>hành</a:t>
            </a:r>
            <a:r>
              <a:rPr lang="en-US" sz="2400" spc="-100" dirty="0">
                <a:solidFill>
                  <a:srgbClr val="002060"/>
                </a:solidFill>
                <a:latin typeface="Times New Roman" panose="02020603050405020304" pitchFamily="18" charset="0"/>
                <a:cs typeface="Times New Roman" panose="02020603050405020304" pitchFamily="18" charset="0"/>
              </a:rPr>
              <a:t> </a:t>
            </a:r>
            <a:r>
              <a:rPr lang="en-US" sz="2400" spc="-100" dirty="0" err="1">
                <a:solidFill>
                  <a:srgbClr val="002060"/>
                </a:solidFill>
                <a:latin typeface="Times New Roman" panose="02020603050405020304" pitchFamily="18" charset="0"/>
                <a:cs typeface="Times New Roman" panose="02020603050405020304" pitchFamily="18" charset="0"/>
              </a:rPr>
              <a:t>Công</a:t>
            </a:r>
            <a:r>
              <a:rPr lang="en-US" sz="2400" spc="-100" dirty="0">
                <a:solidFill>
                  <a:srgbClr val="002060"/>
                </a:solidFill>
                <a:latin typeface="Times New Roman" panose="02020603050405020304" pitchFamily="18" charset="0"/>
                <a:cs typeface="Times New Roman" panose="02020603050405020304" pitchFamily="18" charset="0"/>
              </a:rPr>
              <a:t> </a:t>
            </a:r>
            <a:r>
              <a:rPr lang="en-US" sz="2400" spc="-100" dirty="0" err="1">
                <a:solidFill>
                  <a:srgbClr val="002060"/>
                </a:solidFill>
                <a:latin typeface="Times New Roman" panose="02020603050405020304" pitchFamily="18" charset="0"/>
                <a:cs typeface="Times New Roman" panose="02020603050405020304" pitchFamily="18" charset="0"/>
              </a:rPr>
              <a:t>văn</a:t>
            </a:r>
            <a:r>
              <a:rPr lang="en-US" sz="2400" spc="-100" dirty="0">
                <a:solidFill>
                  <a:srgbClr val="002060"/>
                </a:solidFill>
                <a:latin typeface="Times New Roman" panose="02020603050405020304" pitchFamily="18" charset="0"/>
                <a:cs typeface="Times New Roman" panose="02020603050405020304" pitchFamily="18" charset="0"/>
              </a:rPr>
              <a:t> </a:t>
            </a:r>
            <a:r>
              <a:rPr lang="en-US" sz="2400" spc="-100" dirty="0" err="1">
                <a:solidFill>
                  <a:srgbClr val="002060"/>
                </a:solidFill>
                <a:latin typeface="Times New Roman" panose="02020603050405020304" pitchFamily="18" charset="0"/>
                <a:cs typeface="Times New Roman" panose="02020603050405020304" pitchFamily="18" charset="0"/>
              </a:rPr>
              <a:t>số</a:t>
            </a:r>
            <a:r>
              <a:rPr lang="en-US" sz="2400" spc="-100" dirty="0">
                <a:solidFill>
                  <a:srgbClr val="002060"/>
                </a:solidFill>
                <a:latin typeface="Times New Roman" panose="02020603050405020304" pitchFamily="18" charset="0"/>
                <a:cs typeface="Times New Roman" panose="02020603050405020304" pitchFamily="18" charset="0"/>
              </a:rPr>
              <a:t> 8773/BGDĐT-</a:t>
            </a:r>
            <a:r>
              <a:rPr lang="en-US" sz="2400" spc="-100" dirty="0" err="1">
                <a:solidFill>
                  <a:srgbClr val="002060"/>
                </a:solidFill>
                <a:latin typeface="Times New Roman" panose="02020603050405020304" pitchFamily="18" charset="0"/>
                <a:cs typeface="Times New Roman" panose="02020603050405020304" pitchFamily="18" charset="0"/>
              </a:rPr>
              <a:t>GDTrH</a:t>
            </a:r>
            <a:r>
              <a:rPr lang="en-US" sz="2400" spc="-100" dirty="0">
                <a:solidFill>
                  <a:srgbClr val="002060"/>
                </a:solidFill>
                <a:latin typeface="Times New Roman" panose="02020603050405020304" pitchFamily="18" charset="0"/>
                <a:cs typeface="Times New Roman" panose="02020603050405020304" pitchFamily="18" charset="0"/>
              </a:rPr>
              <a:t> </a:t>
            </a:r>
            <a:r>
              <a:rPr lang="en-US" sz="2400" spc="-100" dirty="0" err="1">
                <a:solidFill>
                  <a:srgbClr val="002060"/>
                </a:solidFill>
                <a:latin typeface="Times New Roman" panose="02020603050405020304" pitchFamily="18" charset="0"/>
                <a:cs typeface="Times New Roman" panose="02020603050405020304" pitchFamily="18" charset="0"/>
              </a:rPr>
              <a:t>ngày</a:t>
            </a:r>
            <a:r>
              <a:rPr lang="en-US" sz="2400" spc="-100" dirty="0">
                <a:solidFill>
                  <a:srgbClr val="002060"/>
                </a:solidFill>
                <a:latin typeface="Times New Roman" panose="02020603050405020304" pitchFamily="18" charset="0"/>
                <a:cs typeface="Times New Roman" panose="02020603050405020304" pitchFamily="18" charset="0"/>
              </a:rPr>
              <a:t> 30/12/2</a:t>
            </a:r>
            <a:r>
              <a:rPr lang="en-US" sz="2400" dirty="0">
                <a:solidFill>
                  <a:srgbClr val="002060"/>
                </a:solidFill>
                <a:latin typeface="Times New Roman" panose="02020603050405020304" pitchFamily="18" charset="0"/>
                <a:cs typeface="Times New Roman" panose="02020603050405020304" pitchFamily="18" charset="0"/>
              </a:rPr>
              <a:t>010 </a:t>
            </a:r>
            <a:r>
              <a:rPr lang="en-US" sz="2400" dirty="0" err="1">
                <a:solidFill>
                  <a:srgbClr val="002060"/>
                </a:solidFill>
                <a:latin typeface="Times New Roman" panose="02020603050405020304" pitchFamily="18" charset="0"/>
                <a:cs typeface="Times New Roman" panose="02020603050405020304" pitchFamily="18" charset="0"/>
              </a:rPr>
              <a:t>Hướng</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dẫn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biên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soạn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đề</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kiểm</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tra</a:t>
            </a:r>
            <a:r>
              <a:rPr lang="en-US" sz="2400" dirty="0">
                <a:solidFill>
                  <a:srgbClr val="002060"/>
                </a:solidFill>
                <a:latin typeface="Times New Roman" panose="02020603050405020304" pitchFamily="18" charset="0"/>
                <a:cs typeface="Times New Roman" panose="02020603050405020304" pitchFamily="18" charset="0"/>
              </a:rPr>
              <a:t> </a:t>
            </a:r>
            <a:r>
              <a:rPr lang="da-DK" sz="2400" spc="-100" dirty="0">
                <a:solidFill>
                  <a:srgbClr val="002060"/>
                </a:solidFill>
                <a:latin typeface="Times New Roman" panose="02020603050405020304" pitchFamily="18" charset="0"/>
                <a:cs typeface="Times New Roman" panose="02020603050405020304" pitchFamily="18" charset="0"/>
              </a:rPr>
              <a:t>theo ma trận; </a:t>
            </a:r>
          </a:p>
          <a:p>
            <a:pPr marL="342900" indent="-342900" algn="just">
              <a:lnSpc>
                <a:spcPct val="120000"/>
              </a:lnSpc>
              <a:spcBef>
                <a:spcPts val="600"/>
              </a:spcBef>
              <a:buFont typeface="Wingdings" panose="05000000000000000000" pitchFamily="2" charset="2"/>
              <a:buChar char="Ø"/>
              <a:defRPr/>
            </a:pPr>
            <a:r>
              <a:rPr lang="da-DK" sz="2400" spc="-100" dirty="0">
                <a:solidFill>
                  <a:srgbClr val="002060"/>
                </a:solidFill>
                <a:latin typeface="Times New Roman" panose="02020603050405020304" pitchFamily="18" charset="0"/>
                <a:cs typeface="Times New Roman" panose="02020603050405020304" pitchFamily="18" charset="0"/>
              </a:rPr>
              <a:t>Chuyển từ chú trọng kiểm tra kết quả ghi nhớ KT cuối kỳ, cuối năm sang coi trọng kết hợp kết quả đánh giá phong cách học và năng lực vận dụng kiến thức trong quá trình GD và tổng kết cuối kỳ, cuối năm học để hướng tới phát triển năng lực của HS;</a:t>
            </a:r>
          </a:p>
          <a:p>
            <a:pPr marL="342900" indent="-342900" algn="just">
              <a:lnSpc>
                <a:spcPct val="110000"/>
              </a:lnSpc>
              <a:spcBef>
                <a:spcPts val="600"/>
              </a:spcBef>
              <a:buFont typeface="Wingdings" panose="05000000000000000000" pitchFamily="2" charset="2"/>
              <a:buChar char="Ø"/>
              <a:defRPr/>
            </a:pPr>
            <a:r>
              <a:rPr lang="da-DK" sz="2400" spc="-100" dirty="0">
                <a:solidFill>
                  <a:srgbClr val="002060"/>
                </a:solidFill>
                <a:latin typeface="Times New Roman" panose="02020603050405020304" pitchFamily="18" charset="0"/>
                <a:cs typeface="Times New Roman" panose="02020603050405020304" pitchFamily="18" charset="0"/>
              </a:rPr>
              <a:t>Coi trọng đánh giá để giúp đỡ HS về PPHT, động viên sự cố gắng, hứng thú HT của HS trong quá trình dạy học,...</a:t>
            </a:r>
          </a:p>
          <a:p>
            <a:pPr marL="342900" indent="-342900" algn="just">
              <a:lnSpc>
                <a:spcPct val="120000"/>
              </a:lnSpc>
              <a:spcBef>
                <a:spcPts val="600"/>
              </a:spcBef>
              <a:buFont typeface="Wingdings" panose="05000000000000000000" pitchFamily="2" charset="2"/>
              <a:buChar char="Ø"/>
              <a:defRPr/>
            </a:pPr>
            <a:r>
              <a:rPr lang="da-DK" sz="2400" spc="-150" dirty="0">
                <a:solidFill>
                  <a:srgbClr val="002060"/>
                </a:solidFill>
                <a:latin typeface="Times New Roman" panose="02020603050405020304" pitchFamily="18" charset="0"/>
                <a:cs typeface="Times New Roman" panose="02020603050405020304" pitchFamily="18" charset="0"/>
              </a:rPr>
              <a:t>Đa dạng hóa chủ thể, sản phẩm, phương pháp, hình thức KTĐG</a:t>
            </a:r>
            <a:r>
              <a:rPr lang="da-DK" sz="2400" spc="-150" dirty="0" smtClean="0">
                <a:solidFill>
                  <a:srgbClr val="002060"/>
                </a:solidFill>
                <a:latin typeface="Times New Roman" panose="02020603050405020304" pitchFamily="18" charset="0"/>
                <a:cs typeface="Times New Roman" panose="02020603050405020304" pitchFamily="18" charset="0"/>
              </a:rPr>
              <a:t>....</a:t>
            </a:r>
            <a:endParaRPr lang="da-DK" sz="2400" spc="-150" dirty="0">
              <a:solidFill>
                <a:srgbClr val="002060"/>
              </a:solidFill>
              <a:latin typeface="Times New Roman" panose="02020603050405020304" pitchFamily="18" charset="0"/>
              <a:cs typeface="Times New Roman" panose="02020603050405020304" pitchFamily="18" charset="0"/>
            </a:endParaRPr>
          </a:p>
        </p:txBody>
      </p:sp>
      <p:sp>
        <p:nvSpPr>
          <p:cNvPr id="4" name="Rectangle 3"/>
          <p:cNvSpPr/>
          <p:nvPr/>
        </p:nvSpPr>
        <p:spPr>
          <a:xfrm>
            <a:off x="381000" y="152400"/>
            <a:ext cx="8382000" cy="480131"/>
          </a:xfrm>
          <a:prstGeom prst="rect">
            <a:avLst/>
          </a:prstGeom>
        </p:spPr>
        <p:txBody>
          <a:bodyPr wrap="square">
            <a:spAutoFit/>
          </a:bodyPr>
          <a:lstStyle/>
          <a:p>
            <a:pPr marL="0" lvl="1" algn="ctr" defTabSz="1111250">
              <a:lnSpc>
                <a:spcPct val="90000"/>
              </a:lnSpc>
              <a:defRPr/>
            </a:pPr>
            <a:r>
              <a:rPr lang="en-US" sz="2800" b="1" dirty="0" err="1">
                <a:solidFill>
                  <a:srgbClr val="A40000"/>
                </a:solidFill>
                <a:latin typeface="Arial" pitchFamily="34" charset="0"/>
                <a:cs typeface="Arial" pitchFamily="34" charset="0"/>
              </a:rPr>
              <a:t>Những</a:t>
            </a:r>
            <a:r>
              <a:rPr lang="en-US" sz="2800" b="1" dirty="0">
                <a:solidFill>
                  <a:srgbClr val="A40000"/>
                </a:solidFill>
                <a:latin typeface="Arial" pitchFamily="34" charset="0"/>
                <a:cs typeface="Arial" pitchFamily="34" charset="0"/>
              </a:rPr>
              <a:t> </a:t>
            </a:r>
            <a:r>
              <a:rPr lang="en-US" sz="2800" b="1" dirty="0" err="1">
                <a:solidFill>
                  <a:srgbClr val="A40000"/>
                </a:solidFill>
                <a:latin typeface="Arial" pitchFamily="34" charset="0"/>
                <a:cs typeface="Arial" pitchFamily="34" charset="0"/>
              </a:rPr>
              <a:t>đổi</a:t>
            </a:r>
            <a:r>
              <a:rPr lang="en-US" sz="2800" b="1" dirty="0">
                <a:solidFill>
                  <a:srgbClr val="A40000"/>
                </a:solidFill>
                <a:latin typeface="Arial" pitchFamily="34" charset="0"/>
                <a:cs typeface="Arial" pitchFamily="34" charset="0"/>
              </a:rPr>
              <a:t> </a:t>
            </a:r>
            <a:r>
              <a:rPr lang="en-US" sz="2800" b="1" dirty="0" err="1">
                <a:solidFill>
                  <a:srgbClr val="A40000"/>
                </a:solidFill>
                <a:latin typeface="Arial" pitchFamily="34" charset="0"/>
                <a:cs typeface="Arial" pitchFamily="34" charset="0"/>
              </a:rPr>
              <a:t>mới</a:t>
            </a:r>
            <a:r>
              <a:rPr lang="en-US" sz="2800" b="1" dirty="0">
                <a:solidFill>
                  <a:srgbClr val="A40000"/>
                </a:solidFill>
                <a:latin typeface="Arial" pitchFamily="34" charset="0"/>
                <a:cs typeface="Arial" pitchFamily="34" charset="0"/>
              </a:rPr>
              <a:t> </a:t>
            </a:r>
            <a:r>
              <a:rPr lang="en-US" sz="2800" b="1" dirty="0" err="1">
                <a:solidFill>
                  <a:srgbClr val="A40000"/>
                </a:solidFill>
                <a:latin typeface="Arial" pitchFamily="34" charset="0"/>
                <a:cs typeface="Arial" pitchFamily="34" charset="0"/>
              </a:rPr>
              <a:t>GDTrH</a:t>
            </a:r>
            <a:r>
              <a:rPr lang="en-US" sz="2800" b="1" dirty="0">
                <a:solidFill>
                  <a:srgbClr val="A40000"/>
                </a:solidFill>
                <a:latin typeface="Arial" pitchFamily="34" charset="0"/>
                <a:cs typeface="Arial" pitchFamily="34" charset="0"/>
              </a:rPr>
              <a:t> </a:t>
            </a:r>
            <a:r>
              <a:rPr lang="en-US" sz="2800" b="1" dirty="0" err="1">
                <a:solidFill>
                  <a:srgbClr val="A40000"/>
                </a:solidFill>
                <a:latin typeface="Arial" pitchFamily="34" charset="0"/>
                <a:cs typeface="Arial" pitchFamily="34" charset="0"/>
              </a:rPr>
              <a:t>trong</a:t>
            </a:r>
            <a:r>
              <a:rPr lang="en-US" sz="2800" b="1" dirty="0">
                <a:solidFill>
                  <a:srgbClr val="A40000"/>
                </a:solidFill>
                <a:latin typeface="Arial" pitchFamily="34" charset="0"/>
                <a:cs typeface="Arial" pitchFamily="34" charset="0"/>
              </a:rPr>
              <a:t> </a:t>
            </a:r>
            <a:r>
              <a:rPr lang="en-US" sz="2800" b="1" dirty="0" err="1">
                <a:solidFill>
                  <a:srgbClr val="A40000"/>
                </a:solidFill>
                <a:latin typeface="Arial" pitchFamily="34" charset="0"/>
                <a:cs typeface="Arial" pitchFamily="34" charset="0"/>
              </a:rPr>
              <a:t>những</a:t>
            </a:r>
            <a:r>
              <a:rPr lang="en-US" sz="2800" b="1" dirty="0">
                <a:solidFill>
                  <a:srgbClr val="A40000"/>
                </a:solidFill>
                <a:latin typeface="Arial" pitchFamily="34" charset="0"/>
                <a:cs typeface="Arial" pitchFamily="34" charset="0"/>
              </a:rPr>
              <a:t> </a:t>
            </a:r>
            <a:r>
              <a:rPr lang="en-US" sz="2800" b="1" dirty="0" err="1">
                <a:solidFill>
                  <a:srgbClr val="A40000"/>
                </a:solidFill>
                <a:latin typeface="Arial" pitchFamily="34" charset="0"/>
                <a:cs typeface="Arial" pitchFamily="34" charset="0"/>
              </a:rPr>
              <a:t>năm</a:t>
            </a:r>
            <a:r>
              <a:rPr lang="en-US" sz="2800" b="1" dirty="0">
                <a:solidFill>
                  <a:srgbClr val="A40000"/>
                </a:solidFill>
                <a:latin typeface="Arial" pitchFamily="34" charset="0"/>
                <a:cs typeface="Arial" pitchFamily="34" charset="0"/>
              </a:rPr>
              <a:t> qua</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62468">
                                            <p:txEl>
                                              <p:pRg st="0" end="0"/>
                                            </p:txEl>
                                          </p:spTgt>
                                        </p:tgtEl>
                                        <p:attrNameLst>
                                          <p:attrName>style.visibility</p:attrName>
                                        </p:attrNameLst>
                                      </p:cBhvr>
                                      <p:to>
                                        <p:strVal val="visible"/>
                                      </p:to>
                                    </p:set>
                                    <p:animEffect transition="in" filter="checkerboard(across)">
                                      <p:cBhvr>
                                        <p:cTn id="7" dur="500"/>
                                        <p:tgtEl>
                                          <p:spTgt spid="6246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62468">
                                            <p:txEl>
                                              <p:pRg st="1" end="1"/>
                                            </p:txEl>
                                          </p:spTgt>
                                        </p:tgtEl>
                                        <p:attrNameLst>
                                          <p:attrName>style.visibility</p:attrName>
                                        </p:attrNameLst>
                                      </p:cBhvr>
                                      <p:to>
                                        <p:strVal val="visible"/>
                                      </p:to>
                                    </p:set>
                                    <p:animEffect transition="in" filter="checkerboard(across)">
                                      <p:cBhvr>
                                        <p:cTn id="12" dur="500"/>
                                        <p:tgtEl>
                                          <p:spTgt spid="6246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62468">
                                            <p:txEl>
                                              <p:pRg st="2" end="2"/>
                                            </p:txEl>
                                          </p:spTgt>
                                        </p:tgtEl>
                                        <p:attrNameLst>
                                          <p:attrName>style.visibility</p:attrName>
                                        </p:attrNameLst>
                                      </p:cBhvr>
                                      <p:to>
                                        <p:strVal val="visible"/>
                                      </p:to>
                                    </p:set>
                                    <p:animEffect transition="in" filter="checkerboard(across)">
                                      <p:cBhvr>
                                        <p:cTn id="17" dur="500"/>
                                        <p:tgtEl>
                                          <p:spTgt spid="6246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62468">
                                            <p:txEl>
                                              <p:pRg st="3" end="3"/>
                                            </p:txEl>
                                          </p:spTgt>
                                        </p:tgtEl>
                                        <p:attrNameLst>
                                          <p:attrName>style.visibility</p:attrName>
                                        </p:attrNameLst>
                                      </p:cBhvr>
                                      <p:to>
                                        <p:strVal val="visible"/>
                                      </p:to>
                                    </p:set>
                                    <p:animEffect transition="in" filter="checkerboard(across)">
                                      <p:cBhvr>
                                        <p:cTn id="22" dur="500"/>
                                        <p:tgtEl>
                                          <p:spTgt spid="6246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62468">
                                            <p:txEl>
                                              <p:pRg st="4" end="4"/>
                                            </p:txEl>
                                          </p:spTgt>
                                        </p:tgtEl>
                                        <p:attrNameLst>
                                          <p:attrName>style.visibility</p:attrName>
                                        </p:attrNameLst>
                                      </p:cBhvr>
                                      <p:to>
                                        <p:strVal val="visible"/>
                                      </p:to>
                                    </p:set>
                                    <p:animEffect transition="in" filter="checkerboard(across)">
                                      <p:cBhvr>
                                        <p:cTn id="27" dur="500"/>
                                        <p:tgtEl>
                                          <p:spTgt spid="6246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8" name="Hình chữ nhật 3"/>
          <p:cNvSpPr>
            <a:spLocks noChangeArrowheads="1"/>
          </p:cNvSpPr>
          <p:nvPr/>
        </p:nvSpPr>
        <p:spPr bwMode="auto">
          <a:xfrm>
            <a:off x="304800" y="762000"/>
            <a:ext cx="8534400" cy="1421928"/>
          </a:xfrm>
          <a:prstGeom prst="rect">
            <a:avLst/>
          </a:prstGeom>
          <a:noFill/>
          <a:ln w="9525">
            <a:noFill/>
            <a:miter lim="800000"/>
            <a:headEnd/>
            <a:tailEnd/>
          </a:ln>
        </p:spPr>
        <p:txBody>
          <a:bodyPr wrap="square">
            <a:spAutoFit/>
          </a:bodyPr>
          <a:lstStyle/>
          <a:p>
            <a:pPr algn="just">
              <a:lnSpc>
                <a:spcPct val="120000"/>
              </a:lnSpc>
              <a:spcBef>
                <a:spcPts val="600"/>
              </a:spcBef>
              <a:defRPr/>
            </a:pPr>
            <a:r>
              <a:rPr lang="en-US" sz="2400" spc="-140" dirty="0" smtClean="0">
                <a:latin typeface="Times New Roman" panose="02020603050405020304" pitchFamily="18" charset="0"/>
                <a:cs typeface="Times New Roman" panose="02020603050405020304" pitchFamily="18" charset="0"/>
              </a:rPr>
              <a:t>Năm 2017 Bộ </a:t>
            </a:r>
            <a:r>
              <a:rPr lang="en-US" sz="2400" spc="-140" dirty="0">
                <a:latin typeface="Times New Roman" panose="02020603050405020304" pitchFamily="18" charset="0"/>
                <a:cs typeface="Times New Roman" panose="02020603050405020304" pitchFamily="18" charset="0"/>
              </a:rPr>
              <a:t>GDĐT ban hành Công văn số </a:t>
            </a:r>
            <a:r>
              <a:rPr lang="en-US" sz="2400" spc="-140" dirty="0" smtClean="0">
                <a:latin typeface="Times New Roman" panose="02020603050405020304" pitchFamily="18" charset="0"/>
                <a:cs typeface="Times New Roman" panose="02020603050405020304" pitchFamily="18" charset="0"/>
              </a:rPr>
              <a:t>4612/BGDĐT-</a:t>
            </a:r>
            <a:r>
              <a:rPr lang="en-US" sz="2400" spc="-140" dirty="0" err="1" smtClean="0">
                <a:latin typeface="Times New Roman" panose="02020603050405020304" pitchFamily="18" charset="0"/>
                <a:cs typeface="Times New Roman" panose="02020603050405020304" pitchFamily="18" charset="0"/>
              </a:rPr>
              <a:t>GDTrH</a:t>
            </a:r>
            <a:r>
              <a:rPr lang="vi-VN" sz="2400" spc="-14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Hướng </a:t>
            </a:r>
            <a:r>
              <a:rPr lang="vi-VN" sz="2400" dirty="0">
                <a:latin typeface="Times New Roman" panose="02020603050405020304" pitchFamily="18" charset="0"/>
                <a:cs typeface="Times New Roman" panose="02020603050405020304" pitchFamily="18" charset="0"/>
              </a:rPr>
              <a:t>dẫn thực hiện chương trình giáo dục phổ thông hiện hành theo định hướng phát triển năng lực và phẩm chất cho học </a:t>
            </a:r>
            <a:r>
              <a:rPr lang="vi-VN" sz="2400" dirty="0" smtClean="0">
                <a:latin typeface="Times New Roman" panose="02020603050405020304" pitchFamily="18" charset="0"/>
                <a:cs typeface="Times New Roman" panose="02020603050405020304" pitchFamily="18" charset="0"/>
              </a:rPr>
              <a:t>sinh.</a:t>
            </a:r>
            <a:endParaRPr lang="en-US" sz="2400" spc="-140" dirty="0">
              <a:latin typeface="Times New Roman" panose="02020603050405020304" pitchFamily="18" charset="0"/>
              <a:cs typeface="Times New Roman" panose="02020603050405020304" pitchFamily="18" charset="0"/>
            </a:endParaRPr>
          </a:p>
        </p:txBody>
      </p:sp>
      <p:sp>
        <p:nvSpPr>
          <p:cNvPr id="4" name="Rectangle 3"/>
          <p:cNvSpPr/>
          <p:nvPr/>
        </p:nvSpPr>
        <p:spPr>
          <a:xfrm>
            <a:off x="381000" y="152400"/>
            <a:ext cx="8382000" cy="480131"/>
          </a:xfrm>
          <a:prstGeom prst="rect">
            <a:avLst/>
          </a:prstGeom>
        </p:spPr>
        <p:txBody>
          <a:bodyPr wrap="square">
            <a:spAutoFit/>
          </a:bodyPr>
          <a:lstStyle/>
          <a:p>
            <a:pPr marL="0" lvl="1" algn="ctr" defTabSz="1111250">
              <a:lnSpc>
                <a:spcPct val="90000"/>
              </a:lnSpc>
              <a:defRPr/>
            </a:pPr>
            <a:r>
              <a:rPr lang="en-US" sz="2800" b="1" dirty="0" err="1">
                <a:solidFill>
                  <a:srgbClr val="A40000"/>
                </a:solidFill>
                <a:latin typeface="Arial" pitchFamily="34" charset="0"/>
                <a:cs typeface="Arial" pitchFamily="34" charset="0"/>
              </a:rPr>
              <a:t>Những</a:t>
            </a:r>
            <a:r>
              <a:rPr lang="en-US" sz="2800" b="1" dirty="0">
                <a:solidFill>
                  <a:srgbClr val="A40000"/>
                </a:solidFill>
                <a:latin typeface="Arial" pitchFamily="34" charset="0"/>
                <a:cs typeface="Arial" pitchFamily="34" charset="0"/>
              </a:rPr>
              <a:t> </a:t>
            </a:r>
            <a:r>
              <a:rPr lang="en-US" sz="2800" b="1" dirty="0" err="1">
                <a:solidFill>
                  <a:srgbClr val="A40000"/>
                </a:solidFill>
                <a:latin typeface="Arial" pitchFamily="34" charset="0"/>
                <a:cs typeface="Arial" pitchFamily="34" charset="0"/>
              </a:rPr>
              <a:t>đổi</a:t>
            </a:r>
            <a:r>
              <a:rPr lang="en-US" sz="2800" b="1" dirty="0">
                <a:solidFill>
                  <a:srgbClr val="A40000"/>
                </a:solidFill>
                <a:latin typeface="Arial" pitchFamily="34" charset="0"/>
                <a:cs typeface="Arial" pitchFamily="34" charset="0"/>
              </a:rPr>
              <a:t> </a:t>
            </a:r>
            <a:r>
              <a:rPr lang="en-US" sz="2800" b="1" dirty="0" err="1">
                <a:solidFill>
                  <a:srgbClr val="A40000"/>
                </a:solidFill>
                <a:latin typeface="Arial" pitchFamily="34" charset="0"/>
                <a:cs typeface="Arial" pitchFamily="34" charset="0"/>
              </a:rPr>
              <a:t>mới</a:t>
            </a:r>
            <a:r>
              <a:rPr lang="en-US" sz="2800" b="1" dirty="0">
                <a:solidFill>
                  <a:srgbClr val="A40000"/>
                </a:solidFill>
                <a:latin typeface="Arial" pitchFamily="34" charset="0"/>
                <a:cs typeface="Arial" pitchFamily="34" charset="0"/>
              </a:rPr>
              <a:t> </a:t>
            </a:r>
            <a:r>
              <a:rPr lang="en-US" sz="2800" b="1" dirty="0" err="1">
                <a:solidFill>
                  <a:srgbClr val="A40000"/>
                </a:solidFill>
                <a:latin typeface="Arial" pitchFamily="34" charset="0"/>
                <a:cs typeface="Arial" pitchFamily="34" charset="0"/>
              </a:rPr>
              <a:t>GDTrH</a:t>
            </a:r>
            <a:r>
              <a:rPr lang="en-US" sz="2800" b="1" dirty="0">
                <a:solidFill>
                  <a:srgbClr val="A40000"/>
                </a:solidFill>
                <a:latin typeface="Arial" pitchFamily="34" charset="0"/>
                <a:cs typeface="Arial" pitchFamily="34" charset="0"/>
              </a:rPr>
              <a:t> </a:t>
            </a:r>
            <a:r>
              <a:rPr lang="en-US" sz="2800" b="1" dirty="0" err="1">
                <a:solidFill>
                  <a:srgbClr val="A40000"/>
                </a:solidFill>
                <a:latin typeface="Arial" pitchFamily="34" charset="0"/>
                <a:cs typeface="Arial" pitchFamily="34" charset="0"/>
              </a:rPr>
              <a:t>trong</a:t>
            </a:r>
            <a:r>
              <a:rPr lang="en-US" sz="2800" b="1" dirty="0">
                <a:solidFill>
                  <a:srgbClr val="A40000"/>
                </a:solidFill>
                <a:latin typeface="Arial" pitchFamily="34" charset="0"/>
                <a:cs typeface="Arial" pitchFamily="34" charset="0"/>
              </a:rPr>
              <a:t> </a:t>
            </a:r>
            <a:r>
              <a:rPr lang="en-US" sz="2800" b="1" dirty="0" err="1">
                <a:solidFill>
                  <a:srgbClr val="A40000"/>
                </a:solidFill>
                <a:latin typeface="Arial" pitchFamily="34" charset="0"/>
                <a:cs typeface="Arial" pitchFamily="34" charset="0"/>
              </a:rPr>
              <a:t>những</a:t>
            </a:r>
            <a:r>
              <a:rPr lang="en-US" sz="2800" b="1" dirty="0">
                <a:solidFill>
                  <a:srgbClr val="A40000"/>
                </a:solidFill>
                <a:latin typeface="Arial" pitchFamily="34" charset="0"/>
                <a:cs typeface="Arial" pitchFamily="34" charset="0"/>
              </a:rPr>
              <a:t> </a:t>
            </a:r>
            <a:r>
              <a:rPr lang="en-US" sz="2800" b="1" dirty="0" err="1">
                <a:solidFill>
                  <a:srgbClr val="A40000"/>
                </a:solidFill>
                <a:latin typeface="Arial" pitchFamily="34" charset="0"/>
                <a:cs typeface="Arial" pitchFamily="34" charset="0"/>
              </a:rPr>
              <a:t>năm</a:t>
            </a:r>
            <a:r>
              <a:rPr lang="en-US" sz="2800" b="1" dirty="0">
                <a:solidFill>
                  <a:srgbClr val="A40000"/>
                </a:solidFill>
                <a:latin typeface="Arial" pitchFamily="34" charset="0"/>
                <a:cs typeface="Arial" pitchFamily="34" charset="0"/>
              </a:rPr>
              <a:t> qua</a:t>
            </a:r>
          </a:p>
        </p:txBody>
      </p:sp>
      <p:sp>
        <p:nvSpPr>
          <p:cNvPr id="5" name="Hình chữ nhật 3"/>
          <p:cNvSpPr>
            <a:spLocks noChangeArrowheads="1"/>
          </p:cNvSpPr>
          <p:nvPr/>
        </p:nvSpPr>
        <p:spPr bwMode="auto">
          <a:xfrm>
            <a:off x="356839" y="2209800"/>
            <a:ext cx="8534400" cy="830997"/>
          </a:xfrm>
          <a:prstGeom prst="rect">
            <a:avLst/>
          </a:prstGeom>
          <a:noFill/>
          <a:ln w="9525">
            <a:noFill/>
            <a:miter lim="800000"/>
            <a:headEnd/>
            <a:tailEnd/>
          </a:ln>
        </p:spPr>
        <p:txBody>
          <a:bodyPr wrap="square">
            <a:spAutoFit/>
          </a:bodyPr>
          <a:lstStyle/>
          <a:p>
            <a:pPr algn="just"/>
            <a:r>
              <a:rPr lang="en-US" sz="2400" b="1" spc="-140" dirty="0" smtClean="0">
                <a:latin typeface="Times New Roman" panose="02020603050405020304" pitchFamily="18" charset="0"/>
                <a:cs typeface="Times New Roman" panose="02020603050405020304" pitchFamily="18" charset="0"/>
              </a:rPr>
              <a:t>Năm 2018 Bộ </a:t>
            </a:r>
            <a:r>
              <a:rPr lang="en-US" sz="2400" b="1" spc="-140" dirty="0">
                <a:latin typeface="Times New Roman" panose="02020603050405020304" pitchFamily="18" charset="0"/>
                <a:cs typeface="Times New Roman" panose="02020603050405020304" pitchFamily="18" charset="0"/>
              </a:rPr>
              <a:t>GDĐT </a:t>
            </a:r>
            <a:r>
              <a:rPr lang="en-US" sz="2400" b="1" spc="-140" dirty="0" smtClean="0">
                <a:latin typeface="Times New Roman" panose="02020603050405020304" pitchFamily="18" charset="0"/>
                <a:cs typeface="Times New Roman" panose="02020603050405020304" pitchFamily="18" charset="0"/>
              </a:rPr>
              <a:t>ra </a:t>
            </a:r>
            <a:r>
              <a:rPr lang="vi-VN" sz="2400" b="1" dirty="0">
                <a:latin typeface="Times New Roman" panose="02020603050405020304" pitchFamily="18" charset="0"/>
                <a:cs typeface="Times New Roman" panose="02020603050405020304" pitchFamily="18" charset="0"/>
              </a:rPr>
              <a:t>Thông tư số </a:t>
            </a:r>
            <a:r>
              <a:rPr lang="vi-VN" sz="2400" b="1" dirty="0" smtClean="0">
                <a:latin typeface="Times New Roman" panose="02020603050405020304" pitchFamily="18" charset="0"/>
                <a:cs typeface="Times New Roman" panose="02020603050405020304" pitchFamily="18" charset="0"/>
              </a:rPr>
              <a:t>32/2018/TT-BGDĐT</a:t>
            </a:r>
            <a:r>
              <a:rPr lang="vi-VN" sz="2400" b="1" dirty="0">
                <a:latin typeface="Times New Roman" panose="02020603050405020304" pitchFamily="18" charset="0"/>
                <a:cs typeface="Times New Roman" panose="02020603050405020304" pitchFamily="18" charset="0"/>
              </a:rPr>
              <a:t> </a:t>
            </a:r>
            <a:r>
              <a:rPr lang="vi-VN" sz="2400" b="1" dirty="0" smtClean="0">
                <a:latin typeface="Times New Roman" panose="02020603050405020304" pitchFamily="18" charset="0"/>
                <a:cs typeface="Times New Roman" panose="02020603050405020304" pitchFamily="18" charset="0"/>
              </a:rPr>
              <a:t>ban hành chương trình giáo dục phổ thông.</a:t>
            </a:r>
            <a:endParaRPr lang="en-US" sz="2400" b="1" spc="-140" dirty="0">
              <a:latin typeface="Times New Roman" panose="02020603050405020304" pitchFamily="18" charset="0"/>
              <a:cs typeface="Times New Roman" panose="02020603050405020304" pitchFamily="18" charset="0"/>
            </a:endParaRPr>
          </a:p>
        </p:txBody>
      </p:sp>
      <p:sp>
        <p:nvSpPr>
          <p:cNvPr id="6" name="Hình chữ nhật 3"/>
          <p:cNvSpPr>
            <a:spLocks noChangeArrowheads="1"/>
          </p:cNvSpPr>
          <p:nvPr/>
        </p:nvSpPr>
        <p:spPr bwMode="auto">
          <a:xfrm>
            <a:off x="312234" y="3429000"/>
            <a:ext cx="8534400" cy="461665"/>
          </a:xfrm>
          <a:prstGeom prst="rect">
            <a:avLst/>
          </a:prstGeom>
          <a:noFill/>
          <a:ln w="9525">
            <a:noFill/>
            <a:miter lim="800000"/>
            <a:headEnd/>
            <a:tailEnd/>
          </a:ln>
        </p:spPr>
        <p:txBody>
          <a:bodyPr wrap="square">
            <a:spAutoFit/>
          </a:bodyPr>
          <a:lstStyle/>
          <a:p>
            <a:pPr algn="just"/>
            <a:r>
              <a:rPr lang="vi-VN" sz="2400" b="1" spc="-140" dirty="0" smtClean="0">
                <a:solidFill>
                  <a:srgbClr val="FF0000"/>
                </a:solidFill>
                <a:latin typeface="Times New Roman" panose="02020603050405020304" pitchFamily="18" charset="0"/>
                <a:cs typeface="Times New Roman" panose="02020603050405020304" pitchFamily="18" charset="0"/>
              </a:rPr>
              <a:t>Vậy </a:t>
            </a:r>
            <a:r>
              <a:rPr lang="vi-VN" sz="2400" b="1" dirty="0" smtClean="0">
                <a:solidFill>
                  <a:srgbClr val="FF0000"/>
                </a:solidFill>
                <a:latin typeface="Times New Roman" panose="02020603050405020304" pitchFamily="18" charset="0"/>
                <a:cs typeface="Times New Roman" panose="02020603050405020304" pitchFamily="18" charset="0"/>
              </a:rPr>
              <a:t>chương trình giáo dục phổ thông 2018 là gì?</a:t>
            </a:r>
            <a:endParaRPr lang="en-US" sz="2400" b="1" spc="-140" dirty="0">
              <a:solidFill>
                <a:srgbClr val="FF0000"/>
              </a:solidFill>
              <a:latin typeface="Times New Roman" panose="02020603050405020304" pitchFamily="18" charset="0"/>
              <a:cs typeface="Times New Roman" panose="02020603050405020304" pitchFamily="18" charset="0"/>
            </a:endParaRPr>
          </a:p>
        </p:txBody>
      </p:sp>
      <p:sp>
        <p:nvSpPr>
          <p:cNvPr id="7" name="Hình chữ nhật 3"/>
          <p:cNvSpPr>
            <a:spLocks noChangeArrowheads="1"/>
          </p:cNvSpPr>
          <p:nvPr/>
        </p:nvSpPr>
        <p:spPr bwMode="auto">
          <a:xfrm>
            <a:off x="302941" y="4191000"/>
            <a:ext cx="8534400" cy="830997"/>
          </a:xfrm>
          <a:prstGeom prst="rect">
            <a:avLst/>
          </a:prstGeom>
          <a:noFill/>
          <a:ln w="9525">
            <a:noFill/>
            <a:miter lim="800000"/>
            <a:headEnd/>
            <a:tailEnd/>
          </a:ln>
        </p:spPr>
        <p:txBody>
          <a:bodyPr wrap="square">
            <a:spAutoFit/>
          </a:bodyPr>
          <a:lstStyle/>
          <a:p>
            <a:pPr algn="just"/>
            <a:r>
              <a:rPr lang="vi-VN" sz="2400" b="1" spc="-140" dirty="0" smtClean="0">
                <a:solidFill>
                  <a:srgbClr val="FF0000"/>
                </a:solidFill>
                <a:latin typeface="Times New Roman" panose="02020603050405020304" pitchFamily="18" charset="0"/>
                <a:cs typeface="Times New Roman" panose="02020603050405020304" pitchFamily="18" charset="0"/>
              </a:rPr>
              <a:t>Hiện hành và trước đây có </a:t>
            </a:r>
            <a:r>
              <a:rPr lang="vi-VN" sz="2400" b="1" dirty="0" smtClean="0">
                <a:solidFill>
                  <a:srgbClr val="FF0000"/>
                </a:solidFill>
                <a:latin typeface="Times New Roman" panose="02020603050405020304" pitchFamily="18" charset="0"/>
                <a:cs typeface="Times New Roman" panose="02020603050405020304" pitchFamily="18" charset="0"/>
              </a:rPr>
              <a:t>chương trình giáo dục phổ thông không?</a:t>
            </a:r>
            <a:endParaRPr lang="en-US" sz="2400" b="1" spc="-14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579398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62468">
                                            <p:txEl>
                                              <p:pRg st="0" end="0"/>
                                            </p:txEl>
                                          </p:spTgt>
                                        </p:tgtEl>
                                        <p:attrNameLst>
                                          <p:attrName>style.visibility</p:attrName>
                                        </p:attrNameLst>
                                      </p:cBhvr>
                                      <p:to>
                                        <p:strVal val="visible"/>
                                      </p:to>
                                    </p:set>
                                    <p:animEffect transition="in" filter="checkerboard(across)">
                                      <p:cBhvr>
                                        <p:cTn id="7" dur="500"/>
                                        <p:tgtEl>
                                          <p:spTgt spid="6246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checkerboard(across)">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Effect transition="in" filter="checkerboard(across)">
                                      <p:cBhvr>
                                        <p:cTn id="17" dur="500"/>
                                        <p:tgtEl>
                                          <p:spTgt spid="6">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7">
                                            <p:txEl>
                                              <p:pRg st="0" end="0"/>
                                            </p:txEl>
                                          </p:spTgt>
                                        </p:tgtEl>
                                        <p:attrNameLst>
                                          <p:attrName>style.visibility</p:attrName>
                                        </p:attrNameLst>
                                      </p:cBhvr>
                                      <p:to>
                                        <p:strVal val="visible"/>
                                      </p:to>
                                    </p:set>
                                    <p:animEffect transition="in" filter="checkerboard(across)">
                                      <p:cBhvr>
                                        <p:cTn id="22"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952829"/>
            <a:ext cx="9067800" cy="3695371"/>
          </a:xfrm>
          <a:prstGeom prst="rect">
            <a:avLst/>
          </a:prstGeom>
        </p:spPr>
        <p:txBody>
          <a:bodyPr wrap="square">
            <a:spAutoFit/>
          </a:bodyPr>
          <a:lstStyle/>
          <a:p>
            <a:pPr marR="161925" lvl="0" algn="just">
              <a:lnSpc>
                <a:spcPct val="115000"/>
              </a:lnSpc>
              <a:spcBef>
                <a:spcPts val="815"/>
              </a:spcBef>
              <a:spcAft>
                <a:spcPts val="0"/>
              </a:spcAft>
              <a:buSzPts val="1400"/>
              <a:tabLst>
                <a:tab pos="699770" algn="l"/>
              </a:tabLst>
            </a:pPr>
            <a:r>
              <a:rPr lang="vi-VN" sz="2400" dirty="0" smtClean="0">
                <a:ea typeface="Times New Roman" panose="02020603050405020304" pitchFamily="18" charset="0"/>
              </a:rPr>
              <a:t>     Chương </a:t>
            </a:r>
            <a:r>
              <a:rPr lang="vi-VN" sz="2400" dirty="0">
                <a:ea typeface="Times New Roman" panose="02020603050405020304" pitchFamily="18" charset="0"/>
              </a:rPr>
              <a:t>trình giáo dục phổ thông là văn bản thể hiện mục tiêu giáo dục phổ </a:t>
            </a:r>
            <a:r>
              <a:rPr lang="vi-VN" sz="2400" dirty="0" smtClean="0">
                <a:ea typeface="Times New Roman" panose="02020603050405020304" pitchFamily="18" charset="0"/>
              </a:rPr>
              <a:t>thông</a:t>
            </a:r>
          </a:p>
          <a:p>
            <a:pPr marR="161925" lvl="0" algn="just">
              <a:lnSpc>
                <a:spcPct val="115000"/>
              </a:lnSpc>
              <a:spcBef>
                <a:spcPts val="815"/>
              </a:spcBef>
              <a:spcAft>
                <a:spcPts val="0"/>
              </a:spcAft>
              <a:buSzPts val="1400"/>
              <a:tabLst>
                <a:tab pos="699770" algn="l"/>
              </a:tabLst>
            </a:pPr>
            <a:r>
              <a:rPr lang="vi-VN" sz="2400" dirty="0" smtClean="0">
                <a:ea typeface="Times New Roman" panose="02020603050405020304" pitchFamily="18" charset="0"/>
              </a:rPr>
              <a:t>     </a:t>
            </a:r>
            <a:r>
              <a:rPr lang="vi-VN" sz="2400" dirty="0" smtClean="0">
                <a:solidFill>
                  <a:srgbClr val="FF0000"/>
                </a:solidFill>
                <a:ea typeface="Times New Roman" panose="02020603050405020304" pitchFamily="18" charset="0"/>
              </a:rPr>
              <a:t>Quy </a:t>
            </a:r>
            <a:r>
              <a:rPr lang="vi-VN" sz="2400" dirty="0">
                <a:solidFill>
                  <a:srgbClr val="FF0000"/>
                </a:solidFill>
                <a:ea typeface="Times New Roman" panose="02020603050405020304" pitchFamily="18" charset="0"/>
              </a:rPr>
              <a:t>định các yêu cầu cần đạt về phẩm chất và năng lực của học sinh, nội dung giáo dục, phương pháp giáo dục và phương pháp đánh giá kết quả giáo </a:t>
            </a:r>
            <a:r>
              <a:rPr lang="vi-VN" sz="2400" dirty="0" smtClean="0">
                <a:solidFill>
                  <a:srgbClr val="FF0000"/>
                </a:solidFill>
                <a:ea typeface="Times New Roman" panose="02020603050405020304" pitchFamily="18" charset="0"/>
              </a:rPr>
              <a:t>dục</a:t>
            </a:r>
            <a:r>
              <a:rPr lang="vi-VN" sz="2400" dirty="0" smtClean="0">
                <a:ea typeface="Times New Roman" panose="02020603050405020304" pitchFamily="18" charset="0"/>
              </a:rPr>
              <a:t>. </a:t>
            </a:r>
          </a:p>
          <a:p>
            <a:pPr marR="161925" lvl="0" algn="just">
              <a:lnSpc>
                <a:spcPct val="115000"/>
              </a:lnSpc>
              <a:spcBef>
                <a:spcPts val="815"/>
              </a:spcBef>
              <a:spcAft>
                <a:spcPts val="0"/>
              </a:spcAft>
              <a:buSzPts val="1400"/>
              <a:tabLst>
                <a:tab pos="699770" algn="l"/>
              </a:tabLst>
            </a:pPr>
            <a:r>
              <a:rPr lang="vi-VN" sz="2400" dirty="0" smtClean="0">
                <a:ea typeface="Times New Roman" panose="02020603050405020304" pitchFamily="18" charset="0"/>
              </a:rPr>
              <a:t>     Làm </a:t>
            </a:r>
            <a:r>
              <a:rPr lang="vi-VN" sz="2400" dirty="0">
                <a:ea typeface="Times New Roman" panose="02020603050405020304" pitchFamily="18" charset="0"/>
              </a:rPr>
              <a:t>căn cứ quản lí chất lượng giáo dục phổ thông; đồng thời là cam kết của Nhà nước nhằm bảo đảm chất lượng của cả hệ thống và từng cơ sở giáo dục phổ</a:t>
            </a:r>
            <a:r>
              <a:rPr lang="vi-VN" sz="2400" spc="-15" dirty="0">
                <a:ea typeface="Times New Roman" panose="02020603050405020304" pitchFamily="18" charset="0"/>
              </a:rPr>
              <a:t> </a:t>
            </a:r>
            <a:r>
              <a:rPr lang="vi-VN" sz="2400" dirty="0">
                <a:ea typeface="Times New Roman" panose="02020603050405020304" pitchFamily="18" charset="0"/>
              </a:rPr>
              <a:t>thông.</a:t>
            </a:r>
          </a:p>
        </p:txBody>
      </p:sp>
      <p:sp>
        <p:nvSpPr>
          <p:cNvPr id="4" name="Hình chữ nhật 3"/>
          <p:cNvSpPr>
            <a:spLocks noChangeArrowheads="1"/>
          </p:cNvSpPr>
          <p:nvPr/>
        </p:nvSpPr>
        <p:spPr bwMode="auto">
          <a:xfrm>
            <a:off x="312234" y="300335"/>
            <a:ext cx="8534400" cy="461665"/>
          </a:xfrm>
          <a:prstGeom prst="rect">
            <a:avLst/>
          </a:prstGeom>
          <a:noFill/>
          <a:ln w="9525">
            <a:noFill/>
            <a:miter lim="800000"/>
            <a:headEnd/>
            <a:tailEnd/>
          </a:ln>
        </p:spPr>
        <p:txBody>
          <a:bodyPr wrap="square">
            <a:spAutoFit/>
          </a:bodyPr>
          <a:lstStyle/>
          <a:p>
            <a:pPr algn="just"/>
            <a:r>
              <a:rPr lang="vi-VN" sz="2400" b="1" spc="-140" dirty="0" smtClean="0">
                <a:solidFill>
                  <a:srgbClr val="FF0000"/>
                </a:solidFill>
                <a:latin typeface="Times New Roman" panose="02020603050405020304" pitchFamily="18" charset="0"/>
                <a:cs typeface="Times New Roman" panose="02020603050405020304" pitchFamily="18" charset="0"/>
              </a:rPr>
              <a:t>Vậy </a:t>
            </a:r>
            <a:r>
              <a:rPr lang="vi-VN" sz="2400" b="1" dirty="0" smtClean="0">
                <a:solidFill>
                  <a:srgbClr val="FF0000"/>
                </a:solidFill>
                <a:latin typeface="Times New Roman" panose="02020603050405020304" pitchFamily="18" charset="0"/>
                <a:cs typeface="Times New Roman" panose="02020603050405020304" pitchFamily="18" charset="0"/>
              </a:rPr>
              <a:t>chương trình giáo dục phổ thông 2018 là gì?</a:t>
            </a:r>
            <a:endParaRPr lang="en-US" sz="2400" b="1" spc="-140" dirty="0">
              <a:solidFill>
                <a:srgbClr val="FF0000"/>
              </a:solidFill>
              <a:latin typeface="Times New Roman" panose="02020603050405020304" pitchFamily="18" charset="0"/>
              <a:cs typeface="Times New Roman" panose="02020603050405020304" pitchFamily="18" charset="0"/>
            </a:endParaRPr>
          </a:p>
        </p:txBody>
      </p:sp>
      <p:sp>
        <p:nvSpPr>
          <p:cNvPr id="5" name="Rectangle 4"/>
          <p:cNvSpPr/>
          <p:nvPr/>
        </p:nvSpPr>
        <p:spPr>
          <a:xfrm>
            <a:off x="76200" y="4800600"/>
            <a:ext cx="9067800" cy="1366528"/>
          </a:xfrm>
          <a:prstGeom prst="rect">
            <a:avLst/>
          </a:prstGeom>
        </p:spPr>
        <p:txBody>
          <a:bodyPr wrap="square">
            <a:spAutoFit/>
          </a:bodyPr>
          <a:lstStyle/>
          <a:p>
            <a:pPr marL="165735" marR="164465" indent="359410" algn="just">
              <a:lnSpc>
                <a:spcPct val="115000"/>
              </a:lnSpc>
              <a:spcBef>
                <a:spcPts val="600"/>
              </a:spcBef>
              <a:spcAft>
                <a:spcPts val="0"/>
              </a:spcAft>
            </a:pPr>
            <a:r>
              <a:rPr lang="vi-VN" sz="2400" dirty="0">
                <a:ea typeface="Times New Roman" panose="02020603050405020304" pitchFamily="18" charset="0"/>
              </a:rPr>
              <a:t>Chương trình giáo dục phổ thông bao gồm </a:t>
            </a:r>
            <a:r>
              <a:rPr lang="vi-VN" sz="2400" dirty="0">
                <a:solidFill>
                  <a:srgbClr val="FF0000"/>
                </a:solidFill>
                <a:ea typeface="Times New Roman" panose="02020603050405020304" pitchFamily="18" charset="0"/>
              </a:rPr>
              <a:t>chương trình tổng thể (khung chương trình)</a:t>
            </a:r>
            <a:r>
              <a:rPr lang="vi-VN" sz="2400" dirty="0">
                <a:ea typeface="Times New Roman" panose="02020603050405020304" pitchFamily="18" charset="0"/>
              </a:rPr>
              <a:t>, </a:t>
            </a:r>
            <a:r>
              <a:rPr lang="vi-VN" sz="2400" dirty="0">
                <a:solidFill>
                  <a:srgbClr val="0070C0"/>
                </a:solidFill>
                <a:ea typeface="Times New Roman" panose="02020603050405020304" pitchFamily="18" charset="0"/>
              </a:rPr>
              <a:t>các chương trình môn học </a:t>
            </a:r>
            <a:r>
              <a:rPr lang="vi-VN" sz="2400" dirty="0">
                <a:solidFill>
                  <a:srgbClr val="7030A0"/>
                </a:solidFill>
                <a:ea typeface="Times New Roman" panose="02020603050405020304" pitchFamily="18" charset="0"/>
              </a:rPr>
              <a:t>và hoạt động giáo dục</a:t>
            </a:r>
            <a:r>
              <a:rPr lang="vi-VN" sz="2400" dirty="0">
                <a:ea typeface="Times New Roman" panose="02020603050405020304" pitchFamily="18" charset="0"/>
              </a:rPr>
              <a:t>.</a:t>
            </a:r>
          </a:p>
        </p:txBody>
      </p:sp>
    </p:spTree>
    <p:extLst>
      <p:ext uri="{BB962C8B-B14F-4D97-AF65-F5344CB8AC3E}">
        <p14:creationId xmlns:p14="http://schemas.microsoft.com/office/powerpoint/2010/main" val="1449201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checkerboard(across)">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wipe(down)">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wipe(down)">
                                      <p:cBhvr>
                                        <p:cTn id="17" dur="5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wipe(down)">
                                      <p:cBhvr>
                                        <p:cTn id="22" dur="500"/>
                                        <p:tgtEl>
                                          <p:spTgt spid="2">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5">
                                            <p:txEl>
                                              <p:pRg st="0" end="0"/>
                                            </p:txEl>
                                          </p:spTgt>
                                        </p:tgtEl>
                                        <p:attrNameLst>
                                          <p:attrName>style.visibility</p:attrName>
                                        </p:attrNameLst>
                                      </p:cBhvr>
                                      <p:to>
                                        <p:strVal val="visible"/>
                                      </p:to>
                                    </p:set>
                                    <p:animEffect transition="in" filter="wipe(down)">
                                      <p:cBhvr>
                                        <p:cTn id="2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52400"/>
            <a:ext cx="8382000" cy="480131"/>
          </a:xfrm>
          <a:prstGeom prst="rect">
            <a:avLst/>
          </a:prstGeom>
        </p:spPr>
        <p:txBody>
          <a:bodyPr wrap="square">
            <a:spAutoFit/>
          </a:bodyPr>
          <a:lstStyle/>
          <a:p>
            <a:pPr marL="0" lvl="1" algn="ctr" defTabSz="1111250">
              <a:lnSpc>
                <a:spcPct val="90000"/>
              </a:lnSpc>
              <a:defRPr/>
            </a:pPr>
            <a:r>
              <a:rPr lang="en-US" sz="2800" b="1" dirty="0" smtClean="0">
                <a:solidFill>
                  <a:srgbClr val="FF0000"/>
                </a:solidFill>
                <a:latin typeface="Times New Roman" panose="02020603050405020304" pitchFamily="18" charset="0"/>
                <a:cs typeface="Times New Roman" panose="02020603050405020304" pitchFamily="18" charset="0"/>
              </a:rPr>
              <a:t>CHƯƠNG TRÌNH TỔNG THỂ</a:t>
            </a:r>
            <a:endParaRPr lang="en-US" sz="2800" b="1" dirty="0">
              <a:solidFill>
                <a:srgbClr val="FF0000"/>
              </a:solidFill>
              <a:latin typeface="Times New Roman" panose="02020603050405020304" pitchFamily="18" charset="0"/>
              <a:cs typeface="Times New Roman" panose="02020603050405020304" pitchFamily="18" charset="0"/>
            </a:endParaRPr>
          </a:p>
        </p:txBody>
      </p:sp>
      <p:sp>
        <p:nvSpPr>
          <p:cNvPr id="10" name="Rectangle 9"/>
          <p:cNvSpPr/>
          <p:nvPr/>
        </p:nvSpPr>
        <p:spPr>
          <a:xfrm>
            <a:off x="0" y="924671"/>
            <a:ext cx="9144000" cy="5628529"/>
          </a:xfrm>
          <a:prstGeom prst="rect">
            <a:avLst/>
          </a:prstGeom>
        </p:spPr>
        <p:txBody>
          <a:bodyPr wrap="square">
            <a:spAutoFit/>
          </a:bodyPr>
          <a:lstStyle/>
          <a:p>
            <a:pPr algn="just">
              <a:lnSpc>
                <a:spcPct val="107000"/>
              </a:lnSpc>
              <a:spcAft>
                <a:spcPts val="800"/>
              </a:spcAft>
            </a:pPr>
            <a:r>
              <a:rPr lang="vi-VN" sz="2400" dirty="0" smtClean="0">
                <a:ea typeface="Arial" panose="020B0604020202020204" pitchFamily="34" charset="0"/>
                <a:cs typeface="Times New Roman" panose="02020603050405020304" pitchFamily="18" charset="0"/>
              </a:rPr>
              <a:t>    1</a:t>
            </a:r>
            <a:r>
              <a:rPr lang="vi-VN" sz="2400" dirty="0">
                <a:ea typeface="Arial" panose="020B0604020202020204" pitchFamily="34" charset="0"/>
                <a:cs typeface="Times New Roman" panose="02020603050405020304" pitchFamily="18" charset="0"/>
              </a:rPr>
              <a:t>. QUAN ĐIỂM XÂY DỰNG CHƯƠNG TRÌNH GIÁO DỤC PHỔ THÔNG</a:t>
            </a:r>
          </a:p>
          <a:p>
            <a:pPr algn="just">
              <a:lnSpc>
                <a:spcPct val="107000"/>
              </a:lnSpc>
              <a:spcAft>
                <a:spcPts val="800"/>
              </a:spcAft>
            </a:pPr>
            <a:r>
              <a:rPr lang="vi-VN" sz="2400" dirty="0" smtClean="0">
                <a:ea typeface="Arial" panose="020B0604020202020204" pitchFamily="34" charset="0"/>
                <a:cs typeface="Times New Roman" panose="02020603050405020304" pitchFamily="18" charset="0"/>
              </a:rPr>
              <a:t>    2</a:t>
            </a:r>
            <a:r>
              <a:rPr lang="vi-VN" sz="2400" dirty="0">
                <a:ea typeface="Arial" panose="020B0604020202020204" pitchFamily="34" charset="0"/>
                <a:cs typeface="Times New Roman" panose="02020603050405020304" pitchFamily="18" charset="0"/>
              </a:rPr>
              <a:t>. MỤC TIÊU CHƯƠNG TRÌNH GIÁO DỤC PHỔ THÔNG</a:t>
            </a:r>
          </a:p>
          <a:p>
            <a:pPr algn="just">
              <a:lnSpc>
                <a:spcPct val="107000"/>
              </a:lnSpc>
              <a:spcAft>
                <a:spcPts val="800"/>
              </a:spcAft>
            </a:pPr>
            <a:r>
              <a:rPr lang="vi-VN" sz="2400" dirty="0" smtClean="0">
                <a:ea typeface="Arial" panose="020B0604020202020204" pitchFamily="34" charset="0"/>
                <a:cs typeface="Times New Roman" panose="02020603050405020304" pitchFamily="18" charset="0"/>
              </a:rPr>
              <a:t>    3</a:t>
            </a:r>
            <a:r>
              <a:rPr lang="vi-VN" sz="2400" dirty="0">
                <a:ea typeface="Arial" panose="020B0604020202020204" pitchFamily="34" charset="0"/>
                <a:cs typeface="Times New Roman" panose="02020603050405020304" pitchFamily="18" charset="0"/>
              </a:rPr>
              <a:t>. YÊU CẦU CẦN ĐẠT VỀ PHẨM CHẤT VÀ NĂNG LỰC </a:t>
            </a:r>
          </a:p>
          <a:p>
            <a:pPr algn="just">
              <a:lnSpc>
                <a:spcPct val="107000"/>
              </a:lnSpc>
              <a:spcAft>
                <a:spcPts val="800"/>
              </a:spcAft>
            </a:pPr>
            <a:r>
              <a:rPr lang="vi-VN" sz="2400" dirty="0" smtClean="0">
                <a:ea typeface="Arial" panose="020B0604020202020204" pitchFamily="34" charset="0"/>
                <a:cs typeface="Times New Roman" panose="02020603050405020304" pitchFamily="18" charset="0"/>
              </a:rPr>
              <a:t>    4</a:t>
            </a:r>
            <a:r>
              <a:rPr lang="vi-VN" sz="2400" dirty="0">
                <a:ea typeface="Arial" panose="020B0604020202020204" pitchFamily="34" charset="0"/>
                <a:cs typeface="Times New Roman" panose="02020603050405020304" pitchFamily="18" charset="0"/>
              </a:rPr>
              <a:t>. KẾ HOẠCH GIÁO DỤC</a:t>
            </a:r>
          </a:p>
          <a:p>
            <a:pPr algn="just">
              <a:lnSpc>
                <a:spcPct val="107000"/>
              </a:lnSpc>
              <a:spcAft>
                <a:spcPts val="800"/>
              </a:spcAft>
            </a:pPr>
            <a:r>
              <a:rPr lang="vi-VN" sz="2400" dirty="0" smtClean="0">
                <a:ea typeface="Arial" panose="020B0604020202020204" pitchFamily="34" charset="0"/>
                <a:cs typeface="Times New Roman" panose="02020603050405020304" pitchFamily="18" charset="0"/>
              </a:rPr>
              <a:t>    5</a:t>
            </a:r>
            <a:r>
              <a:rPr lang="vi-VN" sz="2400" dirty="0">
                <a:ea typeface="Arial" panose="020B0604020202020204" pitchFamily="34" charset="0"/>
                <a:cs typeface="Times New Roman" panose="02020603050405020304" pitchFamily="18" charset="0"/>
              </a:rPr>
              <a:t>. ĐỊNH HƯỚNG VỀ NỘI DUNG GIÁO DỤC</a:t>
            </a:r>
          </a:p>
          <a:p>
            <a:pPr algn="just">
              <a:lnSpc>
                <a:spcPct val="107000"/>
              </a:lnSpc>
              <a:spcAft>
                <a:spcPts val="800"/>
              </a:spcAft>
            </a:pPr>
            <a:r>
              <a:rPr lang="vi-VN" sz="2400" dirty="0" smtClean="0">
                <a:ea typeface="Arial" panose="020B0604020202020204" pitchFamily="34" charset="0"/>
                <a:cs typeface="Times New Roman" panose="02020603050405020304" pitchFamily="18" charset="0"/>
              </a:rPr>
              <a:t>    6</a:t>
            </a:r>
            <a:r>
              <a:rPr lang="vi-VN" sz="2400" dirty="0">
                <a:ea typeface="Arial" panose="020B0604020202020204" pitchFamily="34" charset="0"/>
                <a:cs typeface="Times New Roman" panose="02020603050405020304" pitchFamily="18" charset="0"/>
              </a:rPr>
              <a:t>. ĐỊNH HƯỚNG VỀ PHƯƠNG PHÁP GIÁO DỤC VÀ ĐÁNH GIÁ KẾT QUẢ GIÁO DỤC</a:t>
            </a:r>
          </a:p>
          <a:p>
            <a:pPr algn="just">
              <a:lnSpc>
                <a:spcPct val="107000"/>
              </a:lnSpc>
              <a:spcAft>
                <a:spcPts val="800"/>
              </a:spcAft>
            </a:pPr>
            <a:r>
              <a:rPr lang="vi-VN" sz="2400" dirty="0" smtClean="0">
                <a:ea typeface="Arial" panose="020B0604020202020204" pitchFamily="34" charset="0"/>
                <a:cs typeface="Times New Roman" panose="02020603050405020304" pitchFamily="18" charset="0"/>
              </a:rPr>
              <a:t>    7</a:t>
            </a:r>
            <a:r>
              <a:rPr lang="vi-VN" sz="2400" dirty="0">
                <a:ea typeface="Arial" panose="020B0604020202020204" pitchFamily="34" charset="0"/>
                <a:cs typeface="Times New Roman" panose="02020603050405020304" pitchFamily="18" charset="0"/>
              </a:rPr>
              <a:t>. ĐIỀU KIỆN THỰC HIỆN CHƯƠNG TRÌNH GIÁO DỤC PHỔ THÔNG</a:t>
            </a:r>
          </a:p>
          <a:p>
            <a:pPr algn="just">
              <a:lnSpc>
                <a:spcPct val="107000"/>
              </a:lnSpc>
              <a:spcAft>
                <a:spcPts val="800"/>
              </a:spcAft>
            </a:pPr>
            <a:r>
              <a:rPr lang="vi-VN" sz="2400" dirty="0" smtClean="0">
                <a:ea typeface="Arial" panose="020B0604020202020204" pitchFamily="34" charset="0"/>
                <a:cs typeface="Times New Roman" panose="02020603050405020304" pitchFamily="18" charset="0"/>
              </a:rPr>
              <a:t>    8</a:t>
            </a:r>
            <a:r>
              <a:rPr lang="vi-VN" sz="2400" dirty="0">
                <a:ea typeface="Arial" panose="020B0604020202020204" pitchFamily="34" charset="0"/>
                <a:cs typeface="Times New Roman" panose="02020603050405020304" pitchFamily="18" charset="0"/>
              </a:rPr>
              <a:t>. PHÁT TRIỂN CHƯƠNG TRÌNH GIÁO DỤC PHỔ THÔNG</a:t>
            </a:r>
          </a:p>
          <a:p>
            <a:pPr algn="just">
              <a:lnSpc>
                <a:spcPct val="107000"/>
              </a:lnSpc>
              <a:spcAft>
                <a:spcPts val="800"/>
              </a:spcAft>
            </a:pPr>
            <a:r>
              <a:rPr lang="vi-VN" sz="2400" dirty="0" smtClean="0">
                <a:ea typeface="Arial" panose="020B0604020202020204" pitchFamily="34" charset="0"/>
                <a:cs typeface="Times New Roman" panose="02020603050405020304" pitchFamily="18" charset="0"/>
              </a:rPr>
              <a:t>    9</a:t>
            </a:r>
            <a:r>
              <a:rPr lang="vi-VN" sz="2400" dirty="0">
                <a:ea typeface="Arial" panose="020B0604020202020204" pitchFamily="34" charset="0"/>
                <a:cs typeface="Times New Roman" panose="02020603050405020304" pitchFamily="18" charset="0"/>
              </a:rPr>
              <a:t>. GIẢI THÍCH CHƯƠNG TRÌNH</a:t>
            </a:r>
          </a:p>
        </p:txBody>
      </p:sp>
    </p:spTree>
    <p:extLst>
      <p:ext uri="{BB962C8B-B14F-4D97-AF65-F5344CB8AC3E}">
        <p14:creationId xmlns:p14="http://schemas.microsoft.com/office/powerpoint/2010/main" val="1045488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10">
                                            <p:txEl>
                                              <p:pRg st="0" end="0"/>
                                            </p:txEl>
                                          </p:spTgt>
                                        </p:tgtEl>
                                        <p:attrNameLst>
                                          <p:attrName>style.visibility</p:attrName>
                                        </p:attrNameLst>
                                      </p:cBhvr>
                                      <p:to>
                                        <p:strVal val="visible"/>
                                      </p:to>
                                    </p:set>
                                    <p:animEffect transition="in" filter="wipe(down)">
                                      <p:cBhvr>
                                        <p:cTn id="12" dur="500"/>
                                        <p:tgtEl>
                                          <p:spTgt spid="10">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10">
                                            <p:txEl>
                                              <p:pRg st="1" end="1"/>
                                            </p:txEl>
                                          </p:spTgt>
                                        </p:tgtEl>
                                        <p:attrNameLst>
                                          <p:attrName>style.visibility</p:attrName>
                                        </p:attrNameLst>
                                      </p:cBhvr>
                                      <p:to>
                                        <p:strVal val="visible"/>
                                      </p:to>
                                    </p:set>
                                    <p:animEffect transition="in" filter="wipe(down)">
                                      <p:cBhvr>
                                        <p:cTn id="17" dur="500"/>
                                        <p:tgtEl>
                                          <p:spTgt spid="10">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10">
                                            <p:txEl>
                                              <p:pRg st="2" end="2"/>
                                            </p:txEl>
                                          </p:spTgt>
                                        </p:tgtEl>
                                        <p:attrNameLst>
                                          <p:attrName>style.visibility</p:attrName>
                                        </p:attrNameLst>
                                      </p:cBhvr>
                                      <p:to>
                                        <p:strVal val="visible"/>
                                      </p:to>
                                    </p:set>
                                    <p:animEffect transition="in" filter="wipe(down)">
                                      <p:cBhvr>
                                        <p:cTn id="22" dur="500"/>
                                        <p:tgtEl>
                                          <p:spTgt spid="10">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10">
                                            <p:txEl>
                                              <p:pRg st="3" end="3"/>
                                            </p:txEl>
                                          </p:spTgt>
                                        </p:tgtEl>
                                        <p:attrNameLst>
                                          <p:attrName>style.visibility</p:attrName>
                                        </p:attrNameLst>
                                      </p:cBhvr>
                                      <p:to>
                                        <p:strVal val="visible"/>
                                      </p:to>
                                    </p:set>
                                    <p:animEffect transition="in" filter="wipe(down)">
                                      <p:cBhvr>
                                        <p:cTn id="27" dur="500"/>
                                        <p:tgtEl>
                                          <p:spTgt spid="10">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10">
                                            <p:txEl>
                                              <p:pRg st="4" end="4"/>
                                            </p:txEl>
                                          </p:spTgt>
                                        </p:tgtEl>
                                        <p:attrNameLst>
                                          <p:attrName>style.visibility</p:attrName>
                                        </p:attrNameLst>
                                      </p:cBhvr>
                                      <p:to>
                                        <p:strVal val="visible"/>
                                      </p:to>
                                    </p:set>
                                    <p:animEffect transition="in" filter="wipe(down)">
                                      <p:cBhvr>
                                        <p:cTn id="32" dur="500"/>
                                        <p:tgtEl>
                                          <p:spTgt spid="10">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10">
                                            <p:txEl>
                                              <p:pRg st="5" end="5"/>
                                            </p:txEl>
                                          </p:spTgt>
                                        </p:tgtEl>
                                        <p:attrNameLst>
                                          <p:attrName>style.visibility</p:attrName>
                                        </p:attrNameLst>
                                      </p:cBhvr>
                                      <p:to>
                                        <p:strVal val="visible"/>
                                      </p:to>
                                    </p:set>
                                    <p:animEffect transition="in" filter="wipe(down)">
                                      <p:cBhvr>
                                        <p:cTn id="37" dur="500"/>
                                        <p:tgtEl>
                                          <p:spTgt spid="10">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10">
                                            <p:txEl>
                                              <p:pRg st="6" end="6"/>
                                            </p:txEl>
                                          </p:spTgt>
                                        </p:tgtEl>
                                        <p:attrNameLst>
                                          <p:attrName>style.visibility</p:attrName>
                                        </p:attrNameLst>
                                      </p:cBhvr>
                                      <p:to>
                                        <p:strVal val="visible"/>
                                      </p:to>
                                    </p:set>
                                    <p:animEffect transition="in" filter="wipe(down)">
                                      <p:cBhvr>
                                        <p:cTn id="42" dur="500"/>
                                        <p:tgtEl>
                                          <p:spTgt spid="10">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nodeType="clickEffect">
                                  <p:stCondLst>
                                    <p:cond delay="0"/>
                                  </p:stCondLst>
                                  <p:childTnLst>
                                    <p:set>
                                      <p:cBhvr>
                                        <p:cTn id="46" dur="1" fill="hold">
                                          <p:stCondLst>
                                            <p:cond delay="0"/>
                                          </p:stCondLst>
                                        </p:cTn>
                                        <p:tgtEl>
                                          <p:spTgt spid="10">
                                            <p:txEl>
                                              <p:pRg st="7" end="7"/>
                                            </p:txEl>
                                          </p:spTgt>
                                        </p:tgtEl>
                                        <p:attrNameLst>
                                          <p:attrName>style.visibility</p:attrName>
                                        </p:attrNameLst>
                                      </p:cBhvr>
                                      <p:to>
                                        <p:strVal val="visible"/>
                                      </p:to>
                                    </p:set>
                                    <p:animEffect transition="in" filter="wipe(down)">
                                      <p:cBhvr>
                                        <p:cTn id="47" dur="500"/>
                                        <p:tgtEl>
                                          <p:spTgt spid="10">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nodeType="clickEffect">
                                  <p:stCondLst>
                                    <p:cond delay="0"/>
                                  </p:stCondLst>
                                  <p:childTnLst>
                                    <p:set>
                                      <p:cBhvr>
                                        <p:cTn id="51" dur="1" fill="hold">
                                          <p:stCondLst>
                                            <p:cond delay="0"/>
                                          </p:stCondLst>
                                        </p:cTn>
                                        <p:tgtEl>
                                          <p:spTgt spid="10">
                                            <p:txEl>
                                              <p:pRg st="8" end="8"/>
                                            </p:txEl>
                                          </p:spTgt>
                                        </p:tgtEl>
                                        <p:attrNameLst>
                                          <p:attrName>style.visibility</p:attrName>
                                        </p:attrNameLst>
                                      </p:cBhvr>
                                      <p:to>
                                        <p:strVal val="visible"/>
                                      </p:to>
                                    </p:set>
                                    <p:animEffect transition="in" filter="wipe(down)">
                                      <p:cBhvr>
                                        <p:cTn id="52" dur="500"/>
                                        <p:tgtEl>
                                          <p:spTgt spid="10">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76200"/>
            <a:ext cx="8534400" cy="399405"/>
          </a:xfrm>
          <a:prstGeom prst="rect">
            <a:avLst/>
          </a:prstGeom>
        </p:spPr>
        <p:txBody>
          <a:bodyPr wrap="square">
            <a:spAutoFit/>
          </a:bodyPr>
          <a:lstStyle/>
          <a:p>
            <a:pPr algn="ctr">
              <a:lnSpc>
                <a:spcPct val="107000"/>
              </a:lnSpc>
              <a:spcAft>
                <a:spcPts val="800"/>
              </a:spcAft>
            </a:pPr>
            <a:r>
              <a:rPr lang="vi-VN" sz="2000" b="1" dirty="0">
                <a:solidFill>
                  <a:srgbClr val="FF0000"/>
                </a:solidFill>
                <a:ea typeface="Arial" panose="020B0604020202020204" pitchFamily="34" charset="0"/>
                <a:cs typeface="Times New Roman" panose="02020603050405020304" pitchFamily="18" charset="0"/>
              </a:rPr>
              <a:t>1. QUAN ĐIỂM XÂY DỰNG CHƯƠNG TRÌNH GIÁO DỤC PHỔ THÔNG</a:t>
            </a:r>
          </a:p>
        </p:txBody>
      </p:sp>
      <p:sp>
        <p:nvSpPr>
          <p:cNvPr id="3" name="Rectangle 2"/>
          <p:cNvSpPr/>
          <p:nvPr/>
        </p:nvSpPr>
        <p:spPr>
          <a:xfrm>
            <a:off x="0" y="1045387"/>
            <a:ext cx="9144000" cy="5406352"/>
          </a:xfrm>
          <a:prstGeom prst="rect">
            <a:avLst/>
          </a:prstGeom>
        </p:spPr>
        <p:txBody>
          <a:bodyPr wrap="square">
            <a:spAutoFit/>
          </a:bodyPr>
          <a:lstStyle/>
          <a:p>
            <a:pPr lvl="0" algn="just">
              <a:spcBef>
                <a:spcPts val="605"/>
              </a:spcBef>
              <a:spcAft>
                <a:spcPts val="0"/>
              </a:spcAft>
              <a:buSzPts val="1400"/>
              <a:tabLst>
                <a:tab pos="704215" algn="l"/>
              </a:tabLst>
            </a:pPr>
            <a:r>
              <a:rPr lang="vi-VN" sz="2100" dirty="0" smtClean="0">
                <a:ea typeface="Times New Roman" panose="02020603050405020304" pitchFamily="18" charset="0"/>
              </a:rPr>
              <a:t>5. Chương </a:t>
            </a:r>
            <a:r>
              <a:rPr lang="vi-VN" sz="2100" dirty="0">
                <a:ea typeface="Times New Roman" panose="02020603050405020304" pitchFamily="18" charset="0"/>
              </a:rPr>
              <a:t>trình giáo dục phổ thông được xây dựng theo hướng mở, cụ thể</a:t>
            </a:r>
            <a:r>
              <a:rPr lang="vi-VN" sz="2100" spc="-95" dirty="0">
                <a:ea typeface="Times New Roman" panose="02020603050405020304" pitchFamily="18" charset="0"/>
              </a:rPr>
              <a:t> </a:t>
            </a:r>
            <a:r>
              <a:rPr lang="vi-VN" sz="2100" dirty="0">
                <a:ea typeface="Times New Roman" panose="02020603050405020304" pitchFamily="18" charset="0"/>
              </a:rPr>
              <a:t>là:</a:t>
            </a:r>
          </a:p>
          <a:p>
            <a:pPr marL="342900" marR="165100" lvl="0" indent="-342900" algn="just">
              <a:lnSpc>
                <a:spcPct val="115000"/>
              </a:lnSpc>
              <a:spcBef>
                <a:spcPts val="840"/>
              </a:spcBef>
              <a:spcAft>
                <a:spcPts val="0"/>
              </a:spcAft>
              <a:buSzPts val="1400"/>
              <a:buFont typeface="Times New Roman" panose="02020603050405020304" pitchFamily="18" charset="0"/>
              <a:buAutoNum type="alphaLcParenR"/>
              <a:tabLst>
                <a:tab pos="727075" algn="l"/>
              </a:tabLst>
            </a:pPr>
            <a:r>
              <a:rPr lang="vi-VN" sz="2100" dirty="0">
                <a:ea typeface="Times New Roman" panose="02020603050405020304" pitchFamily="18" charset="0"/>
              </a:rPr>
              <a:t>Chương trình bảo đảm định hướng thống nhất và những nội dung giáo dục cốt lõi, bắt buộc đối với học sinh toàn quốc, </a:t>
            </a:r>
            <a:r>
              <a:rPr lang="vi-VN" sz="2100" dirty="0">
                <a:solidFill>
                  <a:srgbClr val="FF0000"/>
                </a:solidFill>
                <a:ea typeface="Times New Roman" panose="02020603050405020304" pitchFamily="18" charset="0"/>
              </a:rPr>
              <a:t>đồng thời trao quyền chủ động và trách nhiệm cho địa phương, nhà trường trong việc lựa chọn, bổ sung một số nội</a:t>
            </a:r>
            <a:r>
              <a:rPr lang="vi-VN" sz="2100" spc="-165" dirty="0">
                <a:solidFill>
                  <a:srgbClr val="FF0000"/>
                </a:solidFill>
                <a:ea typeface="Times New Roman" panose="02020603050405020304" pitchFamily="18" charset="0"/>
              </a:rPr>
              <a:t> </a:t>
            </a:r>
            <a:r>
              <a:rPr lang="vi-VN" sz="2100" dirty="0" smtClean="0">
                <a:solidFill>
                  <a:srgbClr val="FF0000"/>
                </a:solidFill>
                <a:ea typeface="Times New Roman" panose="02020603050405020304" pitchFamily="18" charset="0"/>
              </a:rPr>
              <a:t>dung giáo </a:t>
            </a:r>
            <a:r>
              <a:rPr lang="vi-VN" sz="2100" dirty="0">
                <a:solidFill>
                  <a:srgbClr val="FF0000"/>
                </a:solidFill>
                <a:ea typeface="Times New Roman" panose="02020603050405020304" pitchFamily="18" charset="0"/>
              </a:rPr>
              <a:t>dục </a:t>
            </a:r>
            <a:r>
              <a:rPr lang="vi-VN" sz="2100" dirty="0">
                <a:ea typeface="Times New Roman" panose="02020603050405020304" pitchFamily="18" charset="0"/>
              </a:rPr>
              <a:t>và triển khai kế hoạch giáo dục phù hợp với đối tượng giáo dục và điều kiện của địa phương, của nhà trường, góp phần bảo đảm kết nối hoạt động của nhà trường với gia đình, chính quyền và xã hội.</a:t>
            </a:r>
          </a:p>
          <a:p>
            <a:pPr marL="342900" marR="163830" lvl="0" indent="-342900" algn="just">
              <a:lnSpc>
                <a:spcPct val="115000"/>
              </a:lnSpc>
              <a:spcBef>
                <a:spcPts val="605"/>
              </a:spcBef>
              <a:spcAft>
                <a:spcPts val="0"/>
              </a:spcAft>
              <a:buSzPts val="1400"/>
              <a:buFont typeface="Times New Roman" panose="02020603050405020304" pitchFamily="18" charset="0"/>
              <a:buAutoNum type="alphaLcParenR"/>
              <a:tabLst>
                <a:tab pos="721360" algn="l"/>
              </a:tabLst>
            </a:pPr>
            <a:r>
              <a:rPr lang="vi-VN" sz="2100" dirty="0">
                <a:solidFill>
                  <a:srgbClr val="FF0000"/>
                </a:solidFill>
                <a:ea typeface="Times New Roman" panose="02020603050405020304" pitchFamily="18" charset="0"/>
              </a:rPr>
              <a:t>Chương trình chỉ quy định những nguyên tắc, định hướng chung </a:t>
            </a:r>
            <a:r>
              <a:rPr lang="vi-VN" sz="2100" dirty="0">
                <a:ea typeface="Times New Roman" panose="02020603050405020304" pitchFamily="18" charset="0"/>
              </a:rPr>
              <a:t>về yêu cầu cần đạt về phẩm chất và năng lực của học sinh, nội dung giáo dục, phương pháp giáo dục và việc đánh giá kết quả giáo dục, không quy định quá chi tiết, để tạo điều kiện cho tác giả sách giáo khoa và giáo viên phát huy tính chủ động, sáng tạo trong thực hiện chương</a:t>
            </a:r>
            <a:r>
              <a:rPr lang="vi-VN" sz="2100" spc="-95" dirty="0">
                <a:ea typeface="Times New Roman" panose="02020603050405020304" pitchFamily="18" charset="0"/>
              </a:rPr>
              <a:t> </a:t>
            </a:r>
            <a:r>
              <a:rPr lang="vi-VN" sz="2100" dirty="0">
                <a:ea typeface="Times New Roman" panose="02020603050405020304" pitchFamily="18" charset="0"/>
              </a:rPr>
              <a:t>trình.</a:t>
            </a:r>
          </a:p>
          <a:p>
            <a:pPr marL="342900" lvl="0" indent="-342900" algn="just">
              <a:spcBef>
                <a:spcPts val="590"/>
              </a:spcBef>
              <a:spcAft>
                <a:spcPts val="0"/>
              </a:spcAft>
              <a:buSzPts val="1400"/>
              <a:buFont typeface="Times New Roman" panose="02020603050405020304" pitchFamily="18" charset="0"/>
              <a:buAutoNum type="alphaLcParenR"/>
              <a:tabLst>
                <a:tab pos="711835" algn="l"/>
              </a:tabLst>
            </a:pPr>
            <a:r>
              <a:rPr lang="vi-VN" sz="2100" dirty="0">
                <a:ea typeface="Times New Roman" panose="02020603050405020304" pitchFamily="18" charset="0"/>
              </a:rPr>
              <a:t>Chương trình bảo đảm</a:t>
            </a:r>
            <a:r>
              <a:rPr lang="vi-VN" sz="2100" spc="115" dirty="0">
                <a:ea typeface="Times New Roman" panose="02020603050405020304" pitchFamily="18" charset="0"/>
              </a:rPr>
              <a:t> </a:t>
            </a:r>
            <a:r>
              <a:rPr lang="vi-VN" sz="2100" dirty="0">
                <a:ea typeface="Times New Roman" panose="02020603050405020304" pitchFamily="18" charset="0"/>
              </a:rPr>
              <a:t>tính ổn định và khả năng phát triển trong quá trình thực hiện cho phù hợp với tiến bộ khoa </a:t>
            </a:r>
            <a:r>
              <a:rPr lang="vi-VN" sz="2100" dirty="0" smtClean="0">
                <a:ea typeface="Times New Roman" panose="02020603050405020304" pitchFamily="18" charset="0"/>
              </a:rPr>
              <a:t>học công </a:t>
            </a:r>
            <a:r>
              <a:rPr lang="vi-VN" sz="2100" dirty="0">
                <a:ea typeface="Times New Roman" panose="02020603050405020304" pitchFamily="18" charset="0"/>
              </a:rPr>
              <a:t>nghệ và yêu cầu của thực</a:t>
            </a:r>
            <a:r>
              <a:rPr lang="vi-VN" sz="2100" spc="-20" dirty="0">
                <a:ea typeface="Times New Roman" panose="02020603050405020304" pitchFamily="18" charset="0"/>
              </a:rPr>
              <a:t> </a:t>
            </a:r>
            <a:r>
              <a:rPr lang="vi-VN" sz="2100" dirty="0">
                <a:ea typeface="Times New Roman" panose="02020603050405020304" pitchFamily="18" charset="0"/>
              </a:rPr>
              <a:t>tế.</a:t>
            </a:r>
          </a:p>
        </p:txBody>
      </p:sp>
    </p:spTree>
    <p:extLst>
      <p:ext uri="{BB962C8B-B14F-4D97-AF65-F5344CB8AC3E}">
        <p14:creationId xmlns:p14="http://schemas.microsoft.com/office/powerpoint/2010/main" val="2294653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52400"/>
            <a:ext cx="8382000" cy="480131"/>
          </a:xfrm>
          <a:prstGeom prst="rect">
            <a:avLst/>
          </a:prstGeom>
        </p:spPr>
        <p:txBody>
          <a:bodyPr wrap="square">
            <a:spAutoFit/>
          </a:bodyPr>
          <a:lstStyle/>
          <a:p>
            <a:pPr marL="0" lvl="1" algn="ctr" defTabSz="1111250">
              <a:lnSpc>
                <a:spcPct val="90000"/>
              </a:lnSpc>
              <a:defRPr/>
            </a:pPr>
            <a:r>
              <a:rPr lang="en-US" sz="2800" b="1" dirty="0" smtClean="0">
                <a:solidFill>
                  <a:srgbClr val="FF0000"/>
                </a:solidFill>
                <a:latin typeface="Times New Roman" panose="02020603050405020304" pitchFamily="18" charset="0"/>
                <a:cs typeface="Times New Roman" panose="02020603050405020304" pitchFamily="18" charset="0"/>
              </a:rPr>
              <a:t>CHƯƠNG TRÌNH TỔNG THỂ</a:t>
            </a:r>
            <a:endParaRPr lang="en-US" sz="2800" b="1" dirty="0">
              <a:solidFill>
                <a:srgbClr val="FF0000"/>
              </a:solidFill>
              <a:latin typeface="Times New Roman" panose="02020603050405020304" pitchFamily="18" charset="0"/>
              <a:cs typeface="Times New Roman" panose="02020603050405020304" pitchFamily="18" charset="0"/>
            </a:endParaRPr>
          </a:p>
        </p:txBody>
      </p:sp>
      <p:sp>
        <p:nvSpPr>
          <p:cNvPr id="10" name="Rectangle 9"/>
          <p:cNvSpPr/>
          <p:nvPr/>
        </p:nvSpPr>
        <p:spPr>
          <a:xfrm>
            <a:off x="0" y="924671"/>
            <a:ext cx="9144000" cy="5628529"/>
          </a:xfrm>
          <a:prstGeom prst="rect">
            <a:avLst/>
          </a:prstGeom>
        </p:spPr>
        <p:txBody>
          <a:bodyPr wrap="square">
            <a:spAutoFit/>
          </a:bodyPr>
          <a:lstStyle/>
          <a:p>
            <a:pPr algn="just">
              <a:lnSpc>
                <a:spcPct val="107000"/>
              </a:lnSpc>
              <a:spcAft>
                <a:spcPts val="800"/>
              </a:spcAft>
            </a:pPr>
            <a:r>
              <a:rPr lang="vi-VN" sz="2400" dirty="0" smtClean="0">
                <a:ea typeface="Arial" panose="020B0604020202020204" pitchFamily="34" charset="0"/>
                <a:cs typeface="Times New Roman" panose="02020603050405020304" pitchFamily="18" charset="0"/>
              </a:rPr>
              <a:t>    </a:t>
            </a:r>
            <a:r>
              <a:rPr lang="vi-VN" sz="2400" dirty="0" smtClean="0">
                <a:solidFill>
                  <a:srgbClr val="FF0000"/>
                </a:solidFill>
                <a:ea typeface="Arial" panose="020B0604020202020204" pitchFamily="34" charset="0"/>
                <a:cs typeface="Times New Roman" panose="02020603050405020304" pitchFamily="18" charset="0"/>
              </a:rPr>
              <a:t>1</a:t>
            </a:r>
            <a:r>
              <a:rPr lang="vi-VN" sz="2400" dirty="0">
                <a:solidFill>
                  <a:srgbClr val="FF0000"/>
                </a:solidFill>
                <a:ea typeface="Arial" panose="020B0604020202020204" pitchFamily="34" charset="0"/>
                <a:cs typeface="Times New Roman" panose="02020603050405020304" pitchFamily="18" charset="0"/>
              </a:rPr>
              <a:t>. QUAN ĐIỂM XÂY DỰNG CHƯƠNG TRÌNH GIÁO DỤC PHỔ THÔNG</a:t>
            </a:r>
          </a:p>
          <a:p>
            <a:pPr algn="just">
              <a:lnSpc>
                <a:spcPct val="107000"/>
              </a:lnSpc>
              <a:spcAft>
                <a:spcPts val="800"/>
              </a:spcAft>
            </a:pPr>
            <a:r>
              <a:rPr lang="vi-VN" sz="2400" dirty="0" smtClean="0">
                <a:ea typeface="Arial" panose="020B0604020202020204" pitchFamily="34" charset="0"/>
                <a:cs typeface="Times New Roman" panose="02020603050405020304" pitchFamily="18" charset="0"/>
              </a:rPr>
              <a:t>    2</a:t>
            </a:r>
            <a:r>
              <a:rPr lang="vi-VN" sz="2400" dirty="0">
                <a:ea typeface="Arial" panose="020B0604020202020204" pitchFamily="34" charset="0"/>
                <a:cs typeface="Times New Roman" panose="02020603050405020304" pitchFamily="18" charset="0"/>
              </a:rPr>
              <a:t>. MỤC TIÊU CHƯƠNG TRÌNH GIÁO DỤC PHỔ THÔNG</a:t>
            </a:r>
          </a:p>
          <a:p>
            <a:pPr algn="just">
              <a:lnSpc>
                <a:spcPct val="107000"/>
              </a:lnSpc>
              <a:spcAft>
                <a:spcPts val="800"/>
              </a:spcAft>
            </a:pPr>
            <a:r>
              <a:rPr lang="vi-VN" sz="2400" dirty="0" smtClean="0">
                <a:ea typeface="Arial" panose="020B0604020202020204" pitchFamily="34" charset="0"/>
                <a:cs typeface="Times New Roman" panose="02020603050405020304" pitchFamily="18" charset="0"/>
              </a:rPr>
              <a:t>    3</a:t>
            </a:r>
            <a:r>
              <a:rPr lang="vi-VN" sz="2400" dirty="0">
                <a:ea typeface="Arial" panose="020B0604020202020204" pitchFamily="34" charset="0"/>
                <a:cs typeface="Times New Roman" panose="02020603050405020304" pitchFamily="18" charset="0"/>
              </a:rPr>
              <a:t>. YÊU CẦU CẦN ĐẠT VỀ PHẨM CHẤT VÀ NĂNG LỰC </a:t>
            </a:r>
          </a:p>
          <a:p>
            <a:pPr algn="just">
              <a:lnSpc>
                <a:spcPct val="107000"/>
              </a:lnSpc>
              <a:spcAft>
                <a:spcPts val="800"/>
              </a:spcAft>
            </a:pPr>
            <a:r>
              <a:rPr lang="vi-VN" sz="2400" dirty="0" smtClean="0">
                <a:ea typeface="Arial" panose="020B0604020202020204" pitchFamily="34" charset="0"/>
                <a:cs typeface="Times New Roman" panose="02020603050405020304" pitchFamily="18" charset="0"/>
              </a:rPr>
              <a:t>    4</a:t>
            </a:r>
            <a:r>
              <a:rPr lang="vi-VN" sz="2400" dirty="0">
                <a:ea typeface="Arial" panose="020B0604020202020204" pitchFamily="34" charset="0"/>
                <a:cs typeface="Times New Roman" panose="02020603050405020304" pitchFamily="18" charset="0"/>
              </a:rPr>
              <a:t>. KẾ HOẠCH GIÁO DỤC</a:t>
            </a:r>
          </a:p>
          <a:p>
            <a:pPr algn="just">
              <a:lnSpc>
                <a:spcPct val="107000"/>
              </a:lnSpc>
              <a:spcAft>
                <a:spcPts val="800"/>
              </a:spcAft>
            </a:pPr>
            <a:r>
              <a:rPr lang="vi-VN" sz="2400" dirty="0" smtClean="0">
                <a:ea typeface="Arial" panose="020B0604020202020204" pitchFamily="34" charset="0"/>
                <a:cs typeface="Times New Roman" panose="02020603050405020304" pitchFamily="18" charset="0"/>
              </a:rPr>
              <a:t>    5</a:t>
            </a:r>
            <a:r>
              <a:rPr lang="vi-VN" sz="2400" dirty="0">
                <a:ea typeface="Arial" panose="020B0604020202020204" pitchFamily="34" charset="0"/>
                <a:cs typeface="Times New Roman" panose="02020603050405020304" pitchFamily="18" charset="0"/>
              </a:rPr>
              <a:t>. ĐỊNH HƯỚNG VỀ NỘI DUNG GIÁO DỤC</a:t>
            </a:r>
          </a:p>
          <a:p>
            <a:pPr algn="just">
              <a:lnSpc>
                <a:spcPct val="107000"/>
              </a:lnSpc>
              <a:spcAft>
                <a:spcPts val="800"/>
              </a:spcAft>
            </a:pPr>
            <a:r>
              <a:rPr lang="vi-VN" sz="2400" dirty="0" smtClean="0">
                <a:ea typeface="Arial" panose="020B0604020202020204" pitchFamily="34" charset="0"/>
                <a:cs typeface="Times New Roman" panose="02020603050405020304" pitchFamily="18" charset="0"/>
              </a:rPr>
              <a:t>    6</a:t>
            </a:r>
            <a:r>
              <a:rPr lang="vi-VN" sz="2400" dirty="0">
                <a:ea typeface="Arial" panose="020B0604020202020204" pitchFamily="34" charset="0"/>
                <a:cs typeface="Times New Roman" panose="02020603050405020304" pitchFamily="18" charset="0"/>
              </a:rPr>
              <a:t>. ĐỊNH HƯỚNG VỀ PHƯƠNG PHÁP GIÁO DỤC VÀ ĐÁNH GIÁ KẾT QUẢ GIÁO DỤC</a:t>
            </a:r>
          </a:p>
          <a:p>
            <a:pPr algn="just">
              <a:lnSpc>
                <a:spcPct val="107000"/>
              </a:lnSpc>
              <a:spcAft>
                <a:spcPts val="800"/>
              </a:spcAft>
            </a:pPr>
            <a:r>
              <a:rPr lang="vi-VN" sz="2400" dirty="0" smtClean="0">
                <a:ea typeface="Arial" panose="020B0604020202020204" pitchFamily="34" charset="0"/>
                <a:cs typeface="Times New Roman" panose="02020603050405020304" pitchFamily="18" charset="0"/>
              </a:rPr>
              <a:t>    7</a:t>
            </a:r>
            <a:r>
              <a:rPr lang="vi-VN" sz="2400" dirty="0">
                <a:ea typeface="Arial" panose="020B0604020202020204" pitchFamily="34" charset="0"/>
                <a:cs typeface="Times New Roman" panose="02020603050405020304" pitchFamily="18" charset="0"/>
              </a:rPr>
              <a:t>. ĐIỀU KIỆN THỰC HIỆN CHƯƠNG TRÌNH GIÁO DỤC PHỔ THÔNG</a:t>
            </a:r>
          </a:p>
          <a:p>
            <a:pPr algn="just">
              <a:lnSpc>
                <a:spcPct val="107000"/>
              </a:lnSpc>
              <a:spcAft>
                <a:spcPts val="800"/>
              </a:spcAft>
            </a:pPr>
            <a:r>
              <a:rPr lang="vi-VN" sz="2400" dirty="0" smtClean="0">
                <a:ea typeface="Arial" panose="020B0604020202020204" pitchFamily="34" charset="0"/>
                <a:cs typeface="Times New Roman" panose="02020603050405020304" pitchFamily="18" charset="0"/>
              </a:rPr>
              <a:t>    8</a:t>
            </a:r>
            <a:r>
              <a:rPr lang="vi-VN" sz="2400" dirty="0">
                <a:ea typeface="Arial" panose="020B0604020202020204" pitchFamily="34" charset="0"/>
                <a:cs typeface="Times New Roman" panose="02020603050405020304" pitchFamily="18" charset="0"/>
              </a:rPr>
              <a:t>. PHÁT TRIỂN CHƯƠNG TRÌNH GIÁO DỤC PHỔ THÔNG</a:t>
            </a:r>
          </a:p>
          <a:p>
            <a:pPr algn="just">
              <a:lnSpc>
                <a:spcPct val="107000"/>
              </a:lnSpc>
              <a:spcAft>
                <a:spcPts val="800"/>
              </a:spcAft>
            </a:pPr>
            <a:r>
              <a:rPr lang="vi-VN" sz="2400" dirty="0" smtClean="0">
                <a:ea typeface="Arial" panose="020B0604020202020204" pitchFamily="34" charset="0"/>
                <a:cs typeface="Times New Roman" panose="02020603050405020304" pitchFamily="18" charset="0"/>
              </a:rPr>
              <a:t>    9</a:t>
            </a:r>
            <a:r>
              <a:rPr lang="vi-VN" sz="2400" dirty="0">
                <a:ea typeface="Arial" panose="020B0604020202020204" pitchFamily="34" charset="0"/>
                <a:cs typeface="Times New Roman" panose="02020603050405020304" pitchFamily="18" charset="0"/>
              </a:rPr>
              <a:t>. GIẢI THÍCH CHƯƠNG TRÌNH</a:t>
            </a:r>
          </a:p>
        </p:txBody>
      </p:sp>
    </p:spTree>
    <p:extLst>
      <p:ext uri="{BB962C8B-B14F-4D97-AF65-F5344CB8AC3E}">
        <p14:creationId xmlns:p14="http://schemas.microsoft.com/office/powerpoint/2010/main" val="141650453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4531</TotalTime>
  <Words>4300</Words>
  <Application>Microsoft Office PowerPoint</Application>
  <PresentationFormat>On-screen Show (4:3)</PresentationFormat>
  <Paragraphs>362</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Flow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Cấu trúc về môn KHTN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pc</cp:lastModifiedBy>
  <cp:revision>45</cp:revision>
  <dcterms:created xsi:type="dcterms:W3CDTF">2018-09-18T22:18:44Z</dcterms:created>
  <dcterms:modified xsi:type="dcterms:W3CDTF">2021-01-11T15:31:36Z</dcterms:modified>
</cp:coreProperties>
</file>